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S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63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90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71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6FAB1-B14D-B2F2-CA95-BEF6B601B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328F59-9FAF-11AA-421C-0833D152AF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6CACF-EA89-9F4E-9B8F-0EA953382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B4158-A290-384A-B1E2-03A865617499}" type="datetimeFigureOut">
              <a:rPr lang="en-SA" smtClean="0"/>
              <a:t>11/05/2022 R</a:t>
            </a:fld>
            <a:endParaRPr lang="en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59BA9-0298-BD35-0897-A960C56FF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38768-640C-DB80-7FD4-2F0CA865F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ECC0-6659-EB47-BA29-8CDCEE9C809A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1277658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6BD91-0C84-ECD6-FD0B-F08B795E8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34495E-8495-36FD-31C8-FA63153E19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E9D8AC-7E62-79FB-35C3-2ED953A2D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B4158-A290-384A-B1E2-03A865617499}" type="datetimeFigureOut">
              <a:rPr lang="en-SA" smtClean="0"/>
              <a:t>11/05/2022 R</a:t>
            </a:fld>
            <a:endParaRPr lang="en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4D2825-5F0C-89E5-DE4C-EB3A52535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1EA2A-C025-E194-464C-DE45BFCCD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ECC0-6659-EB47-BA29-8CDCEE9C809A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2281571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F13CC0-A5A6-A3C9-A6BD-3944B40E9B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215BF4-EA18-3972-88D8-6943A4AA9F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2035DF-31A4-037C-961C-A5D7C4925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B4158-A290-384A-B1E2-03A865617499}" type="datetimeFigureOut">
              <a:rPr lang="en-SA" smtClean="0"/>
              <a:t>11/05/2022 R</a:t>
            </a:fld>
            <a:endParaRPr lang="en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9436D-1217-9D05-A1CA-8E4B75A89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417059-023F-D80C-96FE-7972F0F47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ECC0-6659-EB47-BA29-8CDCEE9C809A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2989995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50586-ACB1-BB72-A0E9-62EDDF33B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129145-0F23-2E7D-00E3-5F85B75BFA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15DF4-29F3-703F-1F4F-9DF8AE0CF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B4158-A290-384A-B1E2-03A865617499}" type="datetimeFigureOut">
              <a:rPr lang="en-SA" smtClean="0"/>
              <a:t>11/05/2022 R</a:t>
            </a:fld>
            <a:endParaRPr lang="en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F2FBF0-1F52-9373-37E8-7CA3EBD4A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F17C65-D1FC-1656-A017-B786FA00C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ECC0-6659-EB47-BA29-8CDCEE9C809A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292976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F7595-6CD1-4E6E-C6F8-882D7E585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E7884-B28E-4D40-82B1-37FF76891A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04C62-A292-3443-2A21-75AC08795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B4158-A290-384A-B1E2-03A865617499}" type="datetimeFigureOut">
              <a:rPr lang="en-SA" smtClean="0"/>
              <a:t>11/05/2022 R</a:t>
            </a:fld>
            <a:endParaRPr lang="en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A9389-388B-6D53-55A4-E6F71B5DB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6A73D6-A000-879E-2FF3-E6EFC8163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ECC0-6659-EB47-BA29-8CDCEE9C809A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1708276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4A147-3DF5-CDB2-8A39-6B0FFD40F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8C5D4-32B8-47F0-2DED-72E22D775D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B6AA79-1497-8EC7-17BC-C0E30F7786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8C5C5D-0D08-3CCF-E99A-55CDC1F38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B4158-A290-384A-B1E2-03A865617499}" type="datetimeFigureOut">
              <a:rPr lang="en-SA" smtClean="0"/>
              <a:t>11/05/2022 R</a:t>
            </a:fld>
            <a:endParaRPr lang="en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EFB428-2095-4526-BCC7-86B285A70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2162A7-26A4-831A-CF2E-C75F50957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ECC0-6659-EB47-BA29-8CDCEE9C809A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4240295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D6EF8-83F9-A439-2F02-310A585EB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3BEAB7-15C1-8CC4-B049-B63B17AE6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3ED19C-6C11-2955-9887-8A60D5DACD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CD28AA-DE8B-792D-E0F5-DA47DB4AC8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345DB6-BB21-EEDE-686C-DB0AAA6B58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B34184-F117-3008-7060-3B43FEFAD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B4158-A290-384A-B1E2-03A865617499}" type="datetimeFigureOut">
              <a:rPr lang="en-SA" smtClean="0"/>
              <a:t>11/05/2022 R</a:t>
            </a:fld>
            <a:endParaRPr lang="en-S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B02323-E0C2-A8B7-F228-951092909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565545-3A41-DCA1-6F80-D2F52BDBB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ECC0-6659-EB47-BA29-8CDCEE9C809A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3931367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DCCBF-654E-9C19-0C0E-CD5F70AD1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872F5E-7133-1AA7-FFFD-FE625CD26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B4158-A290-384A-B1E2-03A865617499}" type="datetimeFigureOut">
              <a:rPr lang="en-SA" smtClean="0"/>
              <a:t>11/05/2022 R</a:t>
            </a:fld>
            <a:endParaRPr lang="en-S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741156-31E7-3B85-0116-F0F118560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E0ADBE-63CC-8487-19B9-549EF40FA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ECC0-6659-EB47-BA29-8CDCEE9C809A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2707650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58D385-3D00-F8EF-F619-727713331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B4158-A290-384A-B1E2-03A865617499}" type="datetimeFigureOut">
              <a:rPr lang="en-SA" smtClean="0"/>
              <a:t>11/05/2022 R</a:t>
            </a:fld>
            <a:endParaRPr lang="en-S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FE97AF-4121-BCC2-634F-A2A2BB8C6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E1FBA1-C1B7-6E9D-AD77-63E6D8127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ECC0-6659-EB47-BA29-8CDCEE9C809A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4221803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0E6D1-CB26-A94E-DAB1-FD1A9EA4D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0496A9-A4B8-BF2C-CF39-70D26F0B0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0D9B17-D553-0BA6-BA84-B75034A9F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D7E630-7FAF-7206-6C09-409E6AE35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B4158-A290-384A-B1E2-03A865617499}" type="datetimeFigureOut">
              <a:rPr lang="en-SA" smtClean="0"/>
              <a:t>11/05/2022 R</a:t>
            </a:fld>
            <a:endParaRPr lang="en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5EEE41-4E1C-0D3E-E4C8-21E45D3B2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9CA56D-5437-DBC5-A9DB-3B6FF3A97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ECC0-6659-EB47-BA29-8CDCEE9C809A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2507621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929E0-B9AA-A137-83A5-BBF0C1FDD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CC5476-6814-BA07-BCC3-1F068E3BCC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6F6120-0D07-624F-38D9-E9ABE9D1A3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D4459B-AE96-4591-203C-51BCE0D04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B4158-A290-384A-B1E2-03A865617499}" type="datetimeFigureOut">
              <a:rPr lang="en-SA" smtClean="0"/>
              <a:t>11/05/2022 R</a:t>
            </a:fld>
            <a:endParaRPr lang="en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FB6DA2-2C93-CB3D-F2B8-B979363F7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B10E98-D072-1A69-69BD-B8CE9D393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ECC0-6659-EB47-BA29-8CDCEE9C809A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685830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86198B-49E0-D259-83E1-08376A727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B7BC30-162A-46A3-067B-7DA9621E2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7FA40A-6EE8-26D0-ABA9-6091C8F683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B4158-A290-384A-B1E2-03A865617499}" type="datetimeFigureOut">
              <a:rPr lang="en-SA" smtClean="0"/>
              <a:t>11/05/2022 R</a:t>
            </a:fld>
            <a:endParaRPr lang="en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11C370-A118-20C7-8F1C-4A1CAB0557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0A108-23C4-2472-5849-01D50C7945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1ECC0-6659-EB47-BA29-8CDCEE9C809A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2573012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ritannica.com/science/Compton-effect" TargetMode="External"/><Relationship Id="rId3" Type="http://schemas.openxmlformats.org/officeDocument/2006/relationships/hyperlink" Target="https://www.nuclear-power.com/nuclear-engineering/radiation-detection/gamma-spectroscopy/" TargetMode="External"/><Relationship Id="rId7" Type="http://schemas.openxmlformats.org/officeDocument/2006/relationships/hyperlink" Target="https://en.wikipedia.org/wiki/Compton_edge" TargetMode="External"/><Relationship Id="rId2" Type="http://schemas.openxmlformats.org/officeDocument/2006/relationships/hyperlink" Target="https://www.sciencedirect.com/topics/medicine-and-dentistry/gamma-spectrometr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radiation-dosimetry.org/what-is-compton-edge-definition/" TargetMode="External"/><Relationship Id="rId5" Type="http://schemas.openxmlformats.org/officeDocument/2006/relationships/hyperlink" Target="http://atlas.physics.arizona.edu/~shupe/Physics_Courses/Phys_586_S2015_S2016_S2017/LectureSupplements/ComptonEdge.pdf" TargetMode="External"/><Relationship Id="rId4" Type="http://schemas.openxmlformats.org/officeDocument/2006/relationships/hyperlink" Target="https://en.wikipedia.org/wiki/Gamma_spectroscop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3AE4783B-088D-3E8A-05C5-3335C55E0E91}"/>
              </a:ext>
            </a:extLst>
          </p:cNvPr>
          <p:cNvSpPr/>
          <p:nvPr/>
        </p:nvSpPr>
        <p:spPr>
          <a:xfrm rot="16200000" flipH="1" flipV="1">
            <a:off x="-808067" y="808063"/>
            <a:ext cx="3255962" cy="1639833"/>
          </a:xfrm>
          <a:prstGeom prst="rtTriangl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8065B2-38D9-0EE6-0861-019E3815BE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SA" dirty="0"/>
              <a:t>Gamma Spectroscopy and Compton Edge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521EDA-58D4-66F6-F79A-901496A913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255962"/>
          </a:xfrm>
        </p:spPr>
        <p:txBody>
          <a:bodyPr>
            <a:normAutofit/>
          </a:bodyPr>
          <a:lstStyle/>
          <a:p>
            <a:r>
              <a:rPr lang="en-SA" dirty="0"/>
              <a:t>BY:</a:t>
            </a:r>
          </a:p>
          <a:p>
            <a:r>
              <a:rPr lang="en-SA" dirty="0"/>
              <a:t>Ibraheem Alyousef</a:t>
            </a:r>
          </a:p>
          <a:p>
            <a:r>
              <a:rPr lang="en-SA" dirty="0"/>
              <a:t>Moayad Ekhwan</a:t>
            </a:r>
          </a:p>
          <a:p>
            <a:r>
              <a:rPr lang="en-SA" dirty="0"/>
              <a:t>Umar Alhuwaymel</a:t>
            </a:r>
          </a:p>
          <a:p>
            <a:endParaRPr lang="en-SA" dirty="0"/>
          </a:p>
          <a:p>
            <a:r>
              <a:rPr lang="en-SA" dirty="0"/>
              <a:t>Under the supervision of:</a:t>
            </a:r>
          </a:p>
          <a:p>
            <a:r>
              <a:rPr lang="en-SA" dirty="0"/>
              <a:t>Prof. Khalil Al-Ziq</a:t>
            </a:r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91B4DCB3-1F11-D325-8319-92D80D5259AD}"/>
              </a:ext>
            </a:extLst>
          </p:cNvPr>
          <p:cNvSpPr/>
          <p:nvPr/>
        </p:nvSpPr>
        <p:spPr>
          <a:xfrm rot="10800000">
            <a:off x="-2" y="0"/>
            <a:ext cx="12191999" cy="2144486"/>
          </a:xfrm>
          <a:prstGeom prst="rt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3032253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8D395-814A-0814-96F1-2F9FB98AE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/>
          <a:lstStyle/>
          <a:p>
            <a:r>
              <a:rPr lang="en-SA" dirty="0"/>
              <a:t>   T</a:t>
            </a:r>
            <a:r>
              <a:rPr lang="en-US" dirty="0"/>
              <a:t>able of Contents</a:t>
            </a:r>
            <a:endParaRPr lang="en-S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4A7A5-AED3-A832-481A-F99BE0B2B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4487"/>
            <a:ext cx="10515600" cy="4351338"/>
          </a:xfrm>
        </p:spPr>
        <p:txBody>
          <a:bodyPr/>
          <a:lstStyle/>
          <a:p>
            <a:r>
              <a:rPr lang="en-SA" dirty="0">
                <a:solidFill>
                  <a:srgbClr val="C00000"/>
                </a:solidFill>
              </a:rPr>
              <a:t>Gamma Rays</a:t>
            </a:r>
          </a:p>
          <a:p>
            <a:r>
              <a:rPr lang="en-SA" dirty="0">
                <a:solidFill>
                  <a:srgbClr val="C00000"/>
                </a:solidFill>
              </a:rPr>
              <a:t>Gamma Spectroscopy</a:t>
            </a:r>
          </a:p>
          <a:p>
            <a:pPr marL="0" indent="0">
              <a:buNone/>
            </a:pPr>
            <a:endParaRPr lang="en-SA" sz="600" dirty="0">
              <a:solidFill>
                <a:srgbClr val="002060"/>
              </a:solidFill>
            </a:endParaRPr>
          </a:p>
          <a:p>
            <a:r>
              <a:rPr lang="en-SA" dirty="0">
                <a:solidFill>
                  <a:srgbClr val="002060"/>
                </a:solidFill>
              </a:rPr>
              <a:t>Compton Scattering</a:t>
            </a:r>
          </a:p>
          <a:p>
            <a:r>
              <a:rPr lang="en-SA" dirty="0">
                <a:solidFill>
                  <a:srgbClr val="002060"/>
                </a:solidFill>
              </a:rPr>
              <a:t>Energy</a:t>
            </a:r>
          </a:p>
          <a:p>
            <a:pPr marL="0" indent="0">
              <a:buNone/>
            </a:pPr>
            <a:endParaRPr lang="en-SA" sz="600" dirty="0"/>
          </a:p>
          <a:p>
            <a:r>
              <a:rPr lang="en-SA" dirty="0">
                <a:solidFill>
                  <a:srgbClr val="92D050"/>
                </a:solidFill>
              </a:rPr>
              <a:t>Conclusion</a:t>
            </a:r>
          </a:p>
          <a:p>
            <a:r>
              <a:rPr lang="en-SA" dirty="0">
                <a:solidFill>
                  <a:srgbClr val="FFC000"/>
                </a:solidFill>
              </a:rPr>
              <a:t>References</a:t>
            </a:r>
          </a:p>
          <a:p>
            <a:pPr marL="0" indent="0">
              <a:buNone/>
            </a:pPr>
            <a:endParaRPr lang="en-SA" dirty="0"/>
          </a:p>
          <a:p>
            <a:endParaRPr lang="en-SA" dirty="0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C4398612-3CDC-6DE9-D6D0-A65520F5100C}"/>
              </a:ext>
            </a:extLst>
          </p:cNvPr>
          <p:cNvSpPr/>
          <p:nvPr/>
        </p:nvSpPr>
        <p:spPr>
          <a:xfrm rot="16200000" flipH="1" flipV="1">
            <a:off x="-808067" y="808063"/>
            <a:ext cx="3255962" cy="1639833"/>
          </a:xfrm>
          <a:prstGeom prst="rtTriangl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A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CC3F13D4-16FE-DC13-BE81-985D9E3B45A2}"/>
              </a:ext>
            </a:extLst>
          </p:cNvPr>
          <p:cNvSpPr/>
          <p:nvPr/>
        </p:nvSpPr>
        <p:spPr>
          <a:xfrm rot="10800000">
            <a:off x="-2" y="0"/>
            <a:ext cx="12191999" cy="2144486"/>
          </a:xfrm>
          <a:prstGeom prst="rt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2470240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8D395-814A-0814-96F1-2F9FB98AE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/>
          <a:lstStyle/>
          <a:p>
            <a:r>
              <a:rPr lang="en-SA" dirty="0"/>
              <a:t>   </a:t>
            </a:r>
            <a:r>
              <a:rPr lang="en-US" dirty="0"/>
              <a:t>Gamma Rays</a:t>
            </a:r>
            <a:endParaRPr lang="en-S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4A7A5-AED3-A832-481A-F99BE0B2B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4487"/>
            <a:ext cx="10515600" cy="4351338"/>
          </a:xfrm>
        </p:spPr>
        <p:txBody>
          <a:bodyPr/>
          <a:lstStyle/>
          <a:p>
            <a:endParaRPr lang="en-SA" dirty="0">
              <a:solidFill>
                <a:srgbClr val="C00000"/>
              </a:solidFill>
            </a:endParaRPr>
          </a:p>
          <a:p>
            <a:r>
              <a:rPr lang="en-SA" dirty="0">
                <a:solidFill>
                  <a:srgbClr val="C00000"/>
                </a:solidFill>
              </a:rPr>
              <a:t>Electromagnetic wave</a:t>
            </a:r>
          </a:p>
          <a:p>
            <a:endParaRPr lang="en-SA" dirty="0">
              <a:solidFill>
                <a:srgbClr val="C00000"/>
              </a:solidFill>
            </a:endParaRPr>
          </a:p>
          <a:p>
            <a:r>
              <a:rPr lang="en-SA" dirty="0">
                <a:solidFill>
                  <a:srgbClr val="C00000"/>
                </a:solidFill>
              </a:rPr>
              <a:t>Decay</a:t>
            </a:r>
          </a:p>
          <a:p>
            <a:endParaRPr lang="en-SA" dirty="0">
              <a:solidFill>
                <a:srgbClr val="C00000"/>
              </a:solidFill>
            </a:endParaRPr>
          </a:p>
          <a:p>
            <a:r>
              <a:rPr lang="en-SA" dirty="0">
                <a:solidFill>
                  <a:srgbClr val="C00000"/>
                </a:solidFill>
              </a:rPr>
              <a:t>Shortest Wavelength</a:t>
            </a:r>
            <a:endParaRPr lang="en-SA" dirty="0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C4398612-3CDC-6DE9-D6D0-A65520F5100C}"/>
              </a:ext>
            </a:extLst>
          </p:cNvPr>
          <p:cNvSpPr/>
          <p:nvPr/>
        </p:nvSpPr>
        <p:spPr>
          <a:xfrm rot="16200000" flipH="1" flipV="1">
            <a:off x="-808067" y="808063"/>
            <a:ext cx="3255962" cy="1639833"/>
          </a:xfrm>
          <a:prstGeom prst="rtTriangl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A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CC3F13D4-16FE-DC13-BE81-985D9E3B45A2}"/>
              </a:ext>
            </a:extLst>
          </p:cNvPr>
          <p:cNvSpPr/>
          <p:nvPr/>
        </p:nvSpPr>
        <p:spPr>
          <a:xfrm rot="10800000">
            <a:off x="-2" y="0"/>
            <a:ext cx="12191999" cy="2144486"/>
          </a:xfrm>
          <a:prstGeom prst="rt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A"/>
          </a:p>
        </p:txBody>
      </p:sp>
      <p:pic>
        <p:nvPicPr>
          <p:cNvPr id="1026" name="Picture 2" descr="Gamma-Ray Burst - Introduction">
            <a:extLst>
              <a:ext uri="{FF2B5EF4-FFF2-40B4-BE49-F238E27FC236}">
                <a16:creationId xmlns:a16="http://schemas.microsoft.com/office/drawing/2014/main" id="{31EDCDB8-05DD-0FBF-FAE0-82C6F2D581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629" y="2687638"/>
            <a:ext cx="6640286" cy="2128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7743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8D395-814A-0814-96F1-2F9FB98AE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/>
          <a:lstStyle/>
          <a:p>
            <a:r>
              <a:rPr lang="en-SA" dirty="0"/>
              <a:t>   </a:t>
            </a:r>
            <a:r>
              <a:rPr lang="en-US" dirty="0"/>
              <a:t>Gamma Spectroscopy</a:t>
            </a:r>
            <a:endParaRPr lang="en-S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4A7A5-AED3-A832-481A-F99BE0B2B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4487"/>
            <a:ext cx="10515600" cy="4351338"/>
          </a:xfrm>
        </p:spPr>
        <p:txBody>
          <a:bodyPr/>
          <a:lstStyle/>
          <a:p>
            <a:endParaRPr lang="en-SA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Energy Spectra</a:t>
            </a:r>
            <a:endParaRPr lang="en-SA" dirty="0">
              <a:solidFill>
                <a:srgbClr val="C00000"/>
              </a:solidFill>
            </a:endParaRPr>
          </a:p>
          <a:p>
            <a:endParaRPr lang="en-SA" dirty="0">
              <a:solidFill>
                <a:srgbClr val="C00000"/>
              </a:solidFill>
            </a:endParaRPr>
          </a:p>
          <a:p>
            <a:r>
              <a:rPr lang="en-SA" dirty="0">
                <a:solidFill>
                  <a:srgbClr val="C00000"/>
                </a:solidFill>
              </a:rPr>
              <a:t>Detector</a:t>
            </a:r>
          </a:p>
          <a:p>
            <a:endParaRPr lang="en-SA" dirty="0">
              <a:solidFill>
                <a:srgbClr val="C00000"/>
              </a:solidFill>
            </a:endParaRPr>
          </a:p>
          <a:p>
            <a:r>
              <a:rPr lang="en-SA" dirty="0">
                <a:solidFill>
                  <a:srgbClr val="C00000"/>
                </a:solidFill>
              </a:rPr>
              <a:t>Photoelectric effect &amp; Compton effect</a:t>
            </a:r>
            <a:endParaRPr lang="en-SA" dirty="0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C4398612-3CDC-6DE9-D6D0-A65520F5100C}"/>
              </a:ext>
            </a:extLst>
          </p:cNvPr>
          <p:cNvSpPr/>
          <p:nvPr/>
        </p:nvSpPr>
        <p:spPr>
          <a:xfrm rot="16200000" flipH="1" flipV="1">
            <a:off x="-808067" y="808063"/>
            <a:ext cx="3255962" cy="1639833"/>
          </a:xfrm>
          <a:prstGeom prst="rtTriangl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A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CC3F13D4-16FE-DC13-BE81-985D9E3B45A2}"/>
              </a:ext>
            </a:extLst>
          </p:cNvPr>
          <p:cNvSpPr/>
          <p:nvPr/>
        </p:nvSpPr>
        <p:spPr>
          <a:xfrm rot="10800000">
            <a:off x="-2" y="0"/>
            <a:ext cx="12191999" cy="2144486"/>
          </a:xfrm>
          <a:prstGeom prst="rt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A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23DD4F86-ACC6-A7E6-56BC-0A7CDEABB6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9800" y="3635554"/>
            <a:ext cx="2794000" cy="269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The energy spectrum of γ-rays from a 57 Co source measured at LN2... |  Download Scientific Diagram">
            <a:extLst>
              <a:ext uri="{FF2B5EF4-FFF2-40B4-BE49-F238E27FC236}">
                <a16:creationId xmlns:a16="http://schemas.microsoft.com/office/drawing/2014/main" id="{DE15AC07-A08A-CB84-4BF9-D0944C0E92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3555" y="1906572"/>
            <a:ext cx="3446521" cy="269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255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8D395-814A-0814-96F1-2F9FB98AE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/>
          <a:lstStyle/>
          <a:p>
            <a:r>
              <a:rPr lang="en-SA" dirty="0"/>
              <a:t>   </a:t>
            </a:r>
            <a:r>
              <a:rPr lang="en-US" dirty="0"/>
              <a:t>Compton Scattering</a:t>
            </a:r>
            <a:endParaRPr lang="en-SA" dirty="0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C4398612-3CDC-6DE9-D6D0-A65520F5100C}"/>
              </a:ext>
            </a:extLst>
          </p:cNvPr>
          <p:cNvSpPr/>
          <p:nvPr/>
        </p:nvSpPr>
        <p:spPr>
          <a:xfrm rot="16200000" flipH="1" flipV="1">
            <a:off x="-808067" y="808063"/>
            <a:ext cx="3255962" cy="1639833"/>
          </a:xfrm>
          <a:prstGeom prst="rtTriangl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A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CC3F13D4-16FE-DC13-BE81-985D9E3B45A2}"/>
              </a:ext>
            </a:extLst>
          </p:cNvPr>
          <p:cNvSpPr/>
          <p:nvPr/>
        </p:nvSpPr>
        <p:spPr>
          <a:xfrm rot="10800000">
            <a:off x="-2" y="0"/>
            <a:ext cx="12191999" cy="2144486"/>
          </a:xfrm>
          <a:prstGeom prst="rt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A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725A8DC-090B-8661-2C14-FCE74FFCFF66}"/>
              </a:ext>
            </a:extLst>
          </p:cNvPr>
          <p:cNvSpPr txBox="1">
            <a:spLocks/>
          </p:cNvSpPr>
          <p:nvPr/>
        </p:nvSpPr>
        <p:spPr>
          <a:xfrm>
            <a:off x="838200" y="214448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SA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Spectrophotometry</a:t>
            </a:r>
          </a:p>
          <a:p>
            <a:endParaRPr lang="en-SA" dirty="0">
              <a:solidFill>
                <a:srgbClr val="C00000"/>
              </a:solidFill>
            </a:endParaRPr>
          </a:p>
          <a:p>
            <a:r>
              <a:rPr lang="en-SA" dirty="0">
                <a:solidFill>
                  <a:srgbClr val="C00000"/>
                </a:solidFill>
              </a:rPr>
              <a:t>Proton + charged particle</a:t>
            </a:r>
          </a:p>
          <a:p>
            <a:endParaRPr lang="en-SA" dirty="0">
              <a:solidFill>
                <a:srgbClr val="C00000"/>
              </a:solidFill>
            </a:endParaRPr>
          </a:p>
          <a:p>
            <a:r>
              <a:rPr lang="en-SA" dirty="0">
                <a:solidFill>
                  <a:srgbClr val="C00000"/>
                </a:solidFill>
              </a:rPr>
              <a:t>Energy transfer</a:t>
            </a:r>
            <a:endParaRPr lang="en-SA" dirty="0"/>
          </a:p>
        </p:txBody>
      </p:sp>
      <p:pic>
        <p:nvPicPr>
          <p:cNvPr id="3074" name="Picture 2" descr="Crystals | Free Full-Text | An Overview of the Compton Scattering  Calculation | HTML">
            <a:extLst>
              <a:ext uri="{FF2B5EF4-FFF2-40B4-BE49-F238E27FC236}">
                <a16:creationId xmlns:a16="http://schemas.microsoft.com/office/drawing/2014/main" id="{8A141C30-5519-6756-0C7F-D668D25059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543" y="2144487"/>
            <a:ext cx="5946356" cy="4345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5720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8D395-814A-0814-96F1-2F9FB98AE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/>
          <a:lstStyle/>
          <a:p>
            <a:r>
              <a:rPr lang="en-SA" dirty="0"/>
              <a:t>   </a:t>
            </a:r>
            <a:r>
              <a:rPr lang="en-US" dirty="0"/>
              <a:t>Energy</a:t>
            </a:r>
            <a:endParaRPr lang="en-SA" dirty="0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C4398612-3CDC-6DE9-D6D0-A65520F5100C}"/>
              </a:ext>
            </a:extLst>
          </p:cNvPr>
          <p:cNvSpPr/>
          <p:nvPr/>
        </p:nvSpPr>
        <p:spPr>
          <a:xfrm rot="16200000" flipH="1" flipV="1">
            <a:off x="-808067" y="808063"/>
            <a:ext cx="3255962" cy="1639833"/>
          </a:xfrm>
          <a:prstGeom prst="rtTriangl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A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CC3F13D4-16FE-DC13-BE81-985D9E3B45A2}"/>
              </a:ext>
            </a:extLst>
          </p:cNvPr>
          <p:cNvSpPr/>
          <p:nvPr/>
        </p:nvSpPr>
        <p:spPr>
          <a:xfrm rot="10800000">
            <a:off x="-2" y="0"/>
            <a:ext cx="12191999" cy="2144486"/>
          </a:xfrm>
          <a:prstGeom prst="rt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A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4EC18EC-7404-E84F-E0FA-91FAE033D126}"/>
              </a:ext>
            </a:extLst>
          </p:cNvPr>
          <p:cNvSpPr txBox="1">
            <a:spLocks/>
          </p:cNvSpPr>
          <p:nvPr/>
        </p:nvSpPr>
        <p:spPr>
          <a:xfrm>
            <a:off x="838200" y="214448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SA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Scattering</a:t>
            </a:r>
            <a:endParaRPr lang="en-SA" dirty="0">
              <a:solidFill>
                <a:srgbClr val="C00000"/>
              </a:solidFill>
            </a:endParaRPr>
          </a:p>
          <a:p>
            <a:endParaRPr lang="en-SA" dirty="0">
              <a:solidFill>
                <a:srgbClr val="C00000"/>
              </a:solidFill>
            </a:endParaRPr>
          </a:p>
          <a:p>
            <a:r>
              <a:rPr lang="en-SA" dirty="0">
                <a:solidFill>
                  <a:srgbClr val="C00000"/>
                </a:solidFill>
              </a:rPr>
              <a:t>Escape (% of energy)</a:t>
            </a:r>
          </a:p>
          <a:p>
            <a:endParaRPr lang="en-SA" dirty="0">
              <a:solidFill>
                <a:srgbClr val="C00000"/>
              </a:solidFill>
            </a:endParaRPr>
          </a:p>
          <a:p>
            <a:r>
              <a:rPr lang="en-SA" dirty="0">
                <a:solidFill>
                  <a:srgbClr val="C00000"/>
                </a:solidFill>
              </a:rPr>
              <a:t>Angle -&gt; Spectrum</a:t>
            </a:r>
            <a:endParaRPr lang="en-SA" dirty="0"/>
          </a:p>
        </p:txBody>
      </p:sp>
      <p:pic>
        <p:nvPicPr>
          <p:cNvPr id="4098" name="Picture 2" descr="Workshops">
            <a:extLst>
              <a:ext uri="{FF2B5EF4-FFF2-40B4-BE49-F238E27FC236}">
                <a16:creationId xmlns:a16="http://schemas.microsoft.com/office/drawing/2014/main" id="{343003D7-BE9D-8294-61C1-7705EEF397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7854" y="2388666"/>
            <a:ext cx="5248232" cy="3602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0030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8D395-814A-0814-96F1-2F9FB98AE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/>
          <a:lstStyle/>
          <a:p>
            <a:r>
              <a:rPr lang="en-SA" dirty="0"/>
              <a:t>   Conclusion</a:t>
            </a:r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C4398612-3CDC-6DE9-D6D0-A65520F5100C}"/>
              </a:ext>
            </a:extLst>
          </p:cNvPr>
          <p:cNvSpPr/>
          <p:nvPr/>
        </p:nvSpPr>
        <p:spPr>
          <a:xfrm rot="16200000" flipH="1" flipV="1">
            <a:off x="-808067" y="808063"/>
            <a:ext cx="3255962" cy="1639833"/>
          </a:xfrm>
          <a:prstGeom prst="rtTriangl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A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CC3F13D4-16FE-DC13-BE81-985D9E3B45A2}"/>
              </a:ext>
            </a:extLst>
          </p:cNvPr>
          <p:cNvSpPr/>
          <p:nvPr/>
        </p:nvSpPr>
        <p:spPr>
          <a:xfrm rot="10800000">
            <a:off x="-2" y="0"/>
            <a:ext cx="12191999" cy="2144486"/>
          </a:xfrm>
          <a:prstGeom prst="rt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A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3C6202D-C823-6152-DDBA-4162C34D4288}"/>
              </a:ext>
            </a:extLst>
          </p:cNvPr>
          <p:cNvSpPr txBox="1">
            <a:spLocks/>
          </p:cNvSpPr>
          <p:nvPr/>
        </p:nvSpPr>
        <p:spPr>
          <a:xfrm>
            <a:off x="838200" y="214448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SA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Determination</a:t>
            </a:r>
            <a:endParaRPr lang="en-SA" dirty="0">
              <a:solidFill>
                <a:srgbClr val="C00000"/>
              </a:solidFill>
            </a:endParaRPr>
          </a:p>
          <a:p>
            <a:endParaRPr lang="en-SA" dirty="0">
              <a:solidFill>
                <a:srgbClr val="C00000"/>
              </a:solidFill>
            </a:endParaRPr>
          </a:p>
          <a:p>
            <a:r>
              <a:rPr lang="en-SA" dirty="0">
                <a:solidFill>
                  <a:srgbClr val="C00000"/>
                </a:solidFill>
              </a:rPr>
              <a:t>Energy</a:t>
            </a:r>
          </a:p>
          <a:p>
            <a:endParaRPr lang="en-SA" dirty="0">
              <a:solidFill>
                <a:srgbClr val="C00000"/>
              </a:solidFill>
            </a:endParaRPr>
          </a:p>
          <a:p>
            <a:r>
              <a:rPr lang="en-SA" dirty="0">
                <a:solidFill>
                  <a:srgbClr val="C00000"/>
                </a:solidFill>
              </a:rPr>
              <a:t>Interaction</a:t>
            </a:r>
            <a:endParaRPr lang="en-SA" dirty="0"/>
          </a:p>
        </p:txBody>
      </p:sp>
    </p:spTree>
    <p:extLst>
      <p:ext uri="{BB962C8B-B14F-4D97-AF65-F5344CB8AC3E}">
        <p14:creationId xmlns:p14="http://schemas.microsoft.com/office/powerpoint/2010/main" val="1410097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8D395-814A-0814-96F1-2F9FB98AE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/>
          <a:lstStyle/>
          <a:p>
            <a:r>
              <a:rPr lang="en-SA" dirty="0"/>
              <a:t>   References</a:t>
            </a:r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C4398612-3CDC-6DE9-D6D0-A65520F5100C}"/>
              </a:ext>
            </a:extLst>
          </p:cNvPr>
          <p:cNvSpPr/>
          <p:nvPr/>
        </p:nvSpPr>
        <p:spPr>
          <a:xfrm rot="16200000" flipH="1" flipV="1">
            <a:off x="-808067" y="808063"/>
            <a:ext cx="3255962" cy="1639833"/>
          </a:xfrm>
          <a:prstGeom prst="rtTriangl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A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CC3F13D4-16FE-DC13-BE81-985D9E3B45A2}"/>
              </a:ext>
            </a:extLst>
          </p:cNvPr>
          <p:cNvSpPr/>
          <p:nvPr/>
        </p:nvSpPr>
        <p:spPr>
          <a:xfrm rot="10800000">
            <a:off x="-2" y="0"/>
            <a:ext cx="12191999" cy="2144486"/>
          </a:xfrm>
          <a:prstGeom prst="rt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A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46115FF-0087-C004-440B-A64A3CEB10FD}"/>
              </a:ext>
            </a:extLst>
          </p:cNvPr>
          <p:cNvSpPr txBox="1">
            <a:spLocks/>
          </p:cNvSpPr>
          <p:nvPr/>
        </p:nvSpPr>
        <p:spPr>
          <a:xfrm>
            <a:off x="838200" y="2144486"/>
            <a:ext cx="10515600" cy="471351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663C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https://www.sciencedirect.com/topics/medicine-and-dentistry/gamma-spectrometry</a:t>
            </a:r>
            <a:endParaRPr lang="en-US" dirty="0">
              <a:solidFill>
                <a:srgbClr val="0663C2"/>
              </a:solidFill>
            </a:endParaRPr>
          </a:p>
          <a:p>
            <a:r>
              <a:rPr lang="en-US" dirty="0">
                <a:solidFill>
                  <a:srgbClr val="0663C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https://www.nuclear-power.com/nuclear-engineering/radiation-detection/gamma-spectroscopy/</a:t>
            </a:r>
            <a:endParaRPr lang="en-US" dirty="0">
              <a:solidFill>
                <a:srgbClr val="0663C2"/>
              </a:solidFill>
            </a:endParaRPr>
          </a:p>
          <a:p>
            <a:r>
              <a:rPr lang="en-US" dirty="0">
                <a:solidFill>
                  <a:srgbClr val="0663C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https://en.wikipedia.org/wiki/Gamma_spectroscopy</a:t>
            </a:r>
            <a:endParaRPr lang="en-US" dirty="0">
              <a:solidFill>
                <a:srgbClr val="0663C2"/>
              </a:solidFill>
            </a:endParaRPr>
          </a:p>
          <a:p>
            <a:r>
              <a:rPr lang="en-US" dirty="0">
                <a:solidFill>
                  <a:srgbClr val="0663C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http://atlas.physics.arizona.edu/~shupe/Physics_Courses/Phys_586_S2015_S2016_S2017/LectureSupplements/ComptonEdge.pdf</a:t>
            </a:r>
            <a:endParaRPr lang="en-US" dirty="0">
              <a:solidFill>
                <a:srgbClr val="0663C2"/>
              </a:solidFill>
            </a:endParaRPr>
          </a:p>
          <a:p>
            <a:r>
              <a:rPr lang="en-US" dirty="0">
                <a:solidFill>
                  <a:srgbClr val="0663C2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https://www.radiation-dosimetry.org/what-is-compton-edge-definition/</a:t>
            </a:r>
            <a:endParaRPr lang="en-US" dirty="0">
              <a:solidFill>
                <a:srgbClr val="0663C2"/>
              </a:solidFill>
            </a:endParaRPr>
          </a:p>
          <a:p>
            <a:r>
              <a:rPr lang="en-US" dirty="0">
                <a:solidFill>
                  <a:srgbClr val="0663C2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https://en.wikipedia.org/wiki/Compton_edge</a:t>
            </a:r>
            <a:endParaRPr lang="en-US" dirty="0">
              <a:solidFill>
                <a:srgbClr val="0663C2"/>
              </a:solidFill>
            </a:endParaRPr>
          </a:p>
          <a:p>
            <a:r>
              <a:rPr lang="en-US" dirty="0">
                <a:solidFill>
                  <a:srgbClr val="0663C2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https://www.britannica.com/science/Compton-effect</a:t>
            </a:r>
            <a:endParaRPr lang="en-US" dirty="0">
              <a:solidFill>
                <a:srgbClr val="0663C2"/>
              </a:solidFill>
            </a:endParaRPr>
          </a:p>
          <a:p>
            <a:endParaRPr lang="en-SA" dirty="0">
              <a:solidFill>
                <a:srgbClr val="0663C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029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188</Words>
  <Application>Microsoft Macintosh PowerPoint</Application>
  <PresentationFormat>Widescreen</PresentationFormat>
  <Paragraphs>60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Gamma Spectroscopy and Compton Edge</vt:lpstr>
      <vt:lpstr>   Table of Contents</vt:lpstr>
      <vt:lpstr>   Gamma Rays</vt:lpstr>
      <vt:lpstr>   Gamma Spectroscopy</vt:lpstr>
      <vt:lpstr>   Compton Scattering</vt:lpstr>
      <vt:lpstr>   Energy</vt:lpstr>
      <vt:lpstr>   Conclusion</vt:lpstr>
      <vt:lpstr>   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Gamma Spectroscopy and Compton Edge</dc:title>
  <dc:creator>UMAR TARIQ ALHUWAYMEL</dc:creator>
  <cp:lastModifiedBy>UMAR TARIQ ALHUWAYMEL</cp:lastModifiedBy>
  <cp:revision>18</cp:revision>
  <dcterms:created xsi:type="dcterms:W3CDTF">2022-05-11T08:25:17Z</dcterms:created>
  <dcterms:modified xsi:type="dcterms:W3CDTF">2022-05-11T09:29:44Z</dcterms:modified>
</cp:coreProperties>
</file>