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5"/>
  </p:notesMasterIdLst>
  <p:sldIdLst>
    <p:sldId id="256" r:id="rId3"/>
    <p:sldId id="427" r:id="rId4"/>
    <p:sldId id="285" r:id="rId5"/>
    <p:sldId id="314" r:id="rId6"/>
    <p:sldId id="433" r:id="rId7"/>
    <p:sldId id="284" r:id="rId8"/>
    <p:sldId id="451" r:id="rId9"/>
    <p:sldId id="412" r:id="rId10"/>
    <p:sldId id="324" r:id="rId11"/>
    <p:sldId id="288" r:id="rId12"/>
    <p:sldId id="321" r:id="rId13"/>
    <p:sldId id="424" r:id="rId14"/>
    <p:sldId id="322" r:id="rId15"/>
    <p:sldId id="300" r:id="rId16"/>
    <p:sldId id="416" r:id="rId17"/>
    <p:sldId id="417" r:id="rId18"/>
    <p:sldId id="333" r:id="rId19"/>
    <p:sldId id="303" r:id="rId20"/>
    <p:sldId id="418" r:id="rId21"/>
    <p:sldId id="445" r:id="rId22"/>
    <p:sldId id="419" r:id="rId23"/>
    <p:sldId id="301" r:id="rId24"/>
    <p:sldId id="420" r:id="rId25"/>
    <p:sldId id="421" r:id="rId26"/>
    <p:sldId id="422" r:id="rId27"/>
    <p:sldId id="434" r:id="rId28"/>
    <p:sldId id="270" r:id="rId29"/>
    <p:sldId id="425" r:id="rId30"/>
    <p:sldId id="271" r:id="rId31"/>
    <p:sldId id="426" r:id="rId32"/>
    <p:sldId id="337" r:id="rId33"/>
    <p:sldId id="432" r:id="rId34"/>
    <p:sldId id="305" r:id="rId35"/>
    <p:sldId id="439" r:id="rId36"/>
    <p:sldId id="442" r:id="rId37"/>
    <p:sldId id="440" r:id="rId38"/>
    <p:sldId id="443" r:id="rId39"/>
    <p:sldId id="436" r:id="rId40"/>
    <p:sldId id="441" r:id="rId41"/>
    <p:sldId id="437" r:id="rId42"/>
    <p:sldId id="438" r:id="rId43"/>
    <p:sldId id="306" r:id="rId44"/>
    <p:sldId id="320" r:id="rId45"/>
    <p:sldId id="308" r:id="rId46"/>
    <p:sldId id="448" r:id="rId47"/>
    <p:sldId id="449" r:id="rId48"/>
    <p:sldId id="435" r:id="rId49"/>
    <p:sldId id="289" r:id="rId50"/>
    <p:sldId id="310" r:id="rId51"/>
    <p:sldId id="311" r:id="rId52"/>
    <p:sldId id="313" r:id="rId53"/>
    <p:sldId id="371" r:id="rId54"/>
    <p:sldId id="372" r:id="rId55"/>
    <p:sldId id="373" r:id="rId56"/>
    <p:sldId id="374" r:id="rId57"/>
    <p:sldId id="376" r:id="rId58"/>
    <p:sldId id="379" r:id="rId59"/>
    <p:sldId id="380" r:id="rId60"/>
    <p:sldId id="381" r:id="rId61"/>
    <p:sldId id="388" r:id="rId62"/>
    <p:sldId id="389" r:id="rId63"/>
    <p:sldId id="392" r:id="rId64"/>
    <p:sldId id="452" r:id="rId65"/>
    <p:sldId id="453" r:id="rId66"/>
    <p:sldId id="393" r:id="rId67"/>
    <p:sldId id="454" r:id="rId68"/>
    <p:sldId id="455" r:id="rId69"/>
    <p:sldId id="456" r:id="rId70"/>
    <p:sldId id="394" r:id="rId71"/>
    <p:sldId id="395" r:id="rId72"/>
    <p:sldId id="396" r:id="rId73"/>
    <p:sldId id="397" r:id="rId74"/>
    <p:sldId id="398" r:id="rId75"/>
    <p:sldId id="400" r:id="rId76"/>
    <p:sldId id="402" r:id="rId77"/>
    <p:sldId id="404" r:id="rId78"/>
    <p:sldId id="405" r:id="rId79"/>
    <p:sldId id="406" r:id="rId80"/>
    <p:sldId id="407" r:id="rId81"/>
    <p:sldId id="408" r:id="rId82"/>
    <p:sldId id="450" r:id="rId83"/>
    <p:sldId id="390" r:id="rId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E0E1"/>
    <a:srgbClr val="CC6600"/>
    <a:srgbClr val="CCFFCC"/>
    <a:srgbClr val="0000FF"/>
    <a:srgbClr val="CC9900"/>
    <a:srgbClr val="FF9900"/>
    <a:srgbClr val="99CCFF"/>
    <a:srgbClr val="CC33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8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4.31053E-6" units="1/dev"/>
          <inkml:channelProperty channel="T" name="resolution" value="1" units="1/dev"/>
        </inkml:channelProperties>
      </inkml:inkSource>
      <inkml:timestamp xml:id="ts0" timeString="2020-09-08T16:03:22.515"/>
    </inkml:context>
    <inkml:brush xml:id="br0">
      <inkml:brushProperty name="width" value="0.21167" units="cm"/>
      <inkml:brushProperty name="height" value="0.21167" units="cm"/>
      <inkml:brushProperty name="color" value="#ED1C24"/>
      <inkml:brushProperty name="fitToCurve" value="1"/>
    </inkml:brush>
  </inkml:definitions>
  <inkml:trace contextRef="#ctx0" brushRef="#br0">-1 0 9 0,'0'14'25'0,"0"-14"-20"16,10 11-5-16,-1-6-20 15,10-1 13-15,75 8 5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4.31053E-6" units="1/dev"/>
          <inkml:channelProperty channel="T" name="resolution" value="1" units="1/dev"/>
        </inkml:channelProperties>
      </inkml:inkSource>
      <inkml:timestamp xml:id="ts0" timeString="2020-09-08T16:03:24.308"/>
    </inkml:context>
    <inkml:brush xml:id="br0">
      <inkml:brushProperty name="width" value="0.21167" units="cm"/>
      <inkml:brushProperty name="height" value="0.21167" units="cm"/>
      <inkml:brushProperty name="color" value="#ED1C24"/>
      <inkml:brushProperty name="fitToCurve" value="1"/>
    </inkml:brush>
  </inkml:definitions>
  <inkml:trace contextRef="#ctx0" brushRef="#br0">-2 0 34 0,'0'20'50'0,"3"26"97"15,0 32-114 1,27 21-6-16,14 22-6 0,14 3-2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20676-BC91-4E9B-A5A5-6437991BE9FD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B5449-F1E2-4F6B-9920-0D8A794D4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99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0AEFC-F08B-4D8D-999A-B50E11B333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362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0AEFC-F08B-4D8D-999A-B50E11B333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431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B5449-F1E2-4F6B-9920-0D8A794D4E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133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51E1-D966-43DC-B58C-EBF5C7CB986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FC95-F3E1-43B1-8138-9013FF86B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48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51E1-D966-43DC-B58C-EBF5C7CB986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FC95-F3E1-43B1-8138-9013FF86B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54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51E1-D966-43DC-B58C-EBF5C7CB986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FC95-F3E1-43B1-8138-9013FF86B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81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anorama-14.jpg"/>
          <p:cNvPicPr>
            <a:picLocks noChangeAspect="1"/>
          </p:cNvPicPr>
          <p:nvPr userDrawn="1"/>
        </p:nvPicPr>
        <p:blipFill>
          <a:blip r:embed="rId2" cstate="email">
            <a:alphaModFix amt="46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5733"/>
            <a:ext cx="12192000" cy="313563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4267200"/>
          </a:xfrm>
          <a:prstGeom prst="rect">
            <a:avLst/>
          </a:prstGeom>
          <a:solidFill>
            <a:srgbClr val="0D7E4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x-none" sz="1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12800" y="548045"/>
            <a:ext cx="1462260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kfupm.edu.sa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2800" y="2743200"/>
            <a:ext cx="105664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kfupm-logo-with-verse-white-ar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032" y="533400"/>
            <a:ext cx="3978033" cy="646430"/>
          </a:xfrm>
          <a:prstGeom prst="rect">
            <a:avLst/>
          </a:prstGeom>
        </p:spPr>
      </p:pic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812800" y="2055270"/>
            <a:ext cx="10515600" cy="535531"/>
          </a:xfrm>
        </p:spPr>
        <p:txBody>
          <a:bodyPr wrap="square">
            <a:spAutoFit/>
          </a:bodyPr>
          <a:lstStyle>
            <a:lvl1pPr>
              <a:defRPr lang="en-US" sz="3200">
                <a:solidFill>
                  <a:schemeClr val="bg1"/>
                </a:solidFill>
                <a:latin typeface="Open Sans"/>
                <a:ea typeface="ＭＳ Ｐゴシック" charset="0"/>
                <a:cs typeface="Open Sans"/>
              </a:defRPr>
            </a:lvl1pPr>
          </a:lstStyle>
          <a:p>
            <a:pPr lvl="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pic>
        <p:nvPicPr>
          <p:cNvPr id="27" name="Picture 26" descr="kfupm-seal.png"/>
          <p:cNvPicPr>
            <a:picLocks noChangeAspect="1"/>
          </p:cNvPicPr>
          <p:nvPr userDrawn="1"/>
        </p:nvPicPr>
        <p:blipFill rotWithShape="1">
          <a:blip r:embed="rId5" cstate="email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3"/>
          <a:stretch/>
        </p:blipFill>
        <p:spPr>
          <a:xfrm>
            <a:off x="1" y="0"/>
            <a:ext cx="6821140" cy="6858000"/>
          </a:xfrm>
          <a:prstGeom prst="rect">
            <a:avLst/>
          </a:prstGeom>
        </p:spPr>
      </p:pic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>
          <a:xfrm>
            <a:off x="865733" y="2895601"/>
            <a:ext cx="865943" cy="276999"/>
          </a:xfrm>
        </p:spPr>
        <p:txBody>
          <a:bodyPr wrap="none">
            <a:spAutoFit/>
          </a:bodyPr>
          <a:lstStyle>
            <a:lvl1pPr>
              <a:defRPr lang="en-US" smtClean="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fld id="{81FF958D-B705-449B-851F-53E6ABD97F1D}" type="datetime1">
              <a:rPr lang="en-US" smtClean="0"/>
              <a:t>8/31/2025</a:t>
            </a:fld>
            <a:endParaRPr lang="en-US" dirty="0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>
          <a:xfrm>
            <a:off x="4038600" y="6400414"/>
            <a:ext cx="3733800" cy="276999"/>
          </a:xfrm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defRPr lang="en-US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r>
              <a:rPr lang="en-US"/>
              <a:t>Slide #: 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>
          <a:xfrm>
            <a:off x="10261600" y="6400414"/>
            <a:ext cx="1092200" cy="27699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US" smtClean="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pPr algn="ctr"/>
            <a:fld id="{6F71EEBB-8E0C-483B-9CD4-EC4C35920F29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85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2F8D9-73EB-4D87-A261-1454C254A52C}" type="datetime1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 #: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1EEBB-8E0C-483B-9CD4-EC4C35920F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 userDrawn="1"/>
        </p:nvSpPr>
        <p:spPr bwMode="auto">
          <a:xfrm>
            <a:off x="8026400" y="6248400"/>
            <a:ext cx="386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King Fahd University of Petroleum &amp; Minerals</a:t>
            </a:r>
            <a:br>
              <a:rPr lang="en-US" sz="8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kfupm.edu.sa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91267"/>
            <a:ext cx="12192000" cy="1009383"/>
          </a:xfrm>
          <a:prstGeom prst="rect">
            <a:avLst/>
          </a:prstGeom>
          <a:solidFill>
            <a:srgbClr val="007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x-none" sz="1800" dirty="0"/>
          </a:p>
        </p:txBody>
      </p:sp>
      <p:pic>
        <p:nvPicPr>
          <p:cNvPr id="9" name="Picture 8" descr="kfupm-seal.png"/>
          <p:cNvPicPr>
            <a:picLocks noChangeAspect="1"/>
          </p:cNvPicPr>
          <p:nvPr userDrawn="1"/>
        </p:nvPicPr>
        <p:blipFill rotWithShape="1">
          <a:blip r:embed="rId2" cstate="email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3"/>
          <a:stretch/>
        </p:blipFill>
        <p:spPr>
          <a:xfrm>
            <a:off x="1" y="0"/>
            <a:ext cx="68211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15540"/>
            <a:ext cx="10515600" cy="424732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US" sz="2400">
                <a:solidFill>
                  <a:srgbClr val="FFFFFF"/>
                </a:solidFill>
                <a:latin typeface="Open Sans"/>
                <a:ea typeface="ＭＳ Ｐゴシック" charset="0"/>
                <a:cs typeface="Open Sans"/>
              </a:defRPr>
            </a:lvl1pPr>
          </a:lstStyle>
          <a:p>
            <a:pPr lvl="0" rtl="1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3200" kern="1200" smtClean="0">
                <a:solidFill>
                  <a:schemeClr val="tx1"/>
                </a:solidFill>
                <a:latin typeface="+mn-lt"/>
                <a:ea typeface="+mn-ea"/>
                <a:cs typeface="AL-Mohanad" pitchFamily="2" charset="-78"/>
              </a:defRPr>
            </a:lvl1pPr>
            <a:lvl2pPr>
              <a:defRPr>
                <a:latin typeface="Hacen Tunisia"/>
              </a:defRPr>
            </a:lvl2pPr>
            <a:lvl3pPr>
              <a:defRPr>
                <a:latin typeface="Hacen Tunisia"/>
              </a:defRPr>
            </a:lvl3pPr>
            <a:lvl4pPr>
              <a:defRPr>
                <a:latin typeface="Hacen Tunisia"/>
              </a:defRPr>
            </a:lvl4pPr>
            <a:lvl5pPr>
              <a:defRPr>
                <a:latin typeface="Hacen Tunisia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0462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 (40).jpg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27480"/>
            <a:ext cx="12192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3447697"/>
            <a:ext cx="10515600" cy="4801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 lang="en-US" sz="2800">
                <a:solidFill>
                  <a:srgbClr val="FFFFFF"/>
                </a:solidFill>
                <a:latin typeface="Open Sans"/>
                <a:ea typeface="ＭＳ Ｐゴシック" charset="0"/>
                <a:cs typeface="Open Sans"/>
              </a:defRPr>
            </a:lvl1pPr>
          </a:lstStyle>
          <a:p>
            <a:pPr lvl="0" algn="ctr" rtl="1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bg1"/>
                </a:solidFill>
                <a:latin typeface="Open Sans"/>
                <a:ea typeface="ＭＳ Ｐゴシック" charset="0"/>
                <a:cs typeface="Open San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AF326-0930-4DAA-A68E-8D5D4DC07853}" type="datetime1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 #: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1EEBB-8E0C-483B-9CD4-EC4C35920F2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"/>
            <a:ext cx="12192000" cy="1400649"/>
          </a:xfrm>
          <a:prstGeom prst="rect">
            <a:avLst/>
          </a:prstGeom>
          <a:solidFill>
            <a:srgbClr val="007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x-none" sz="1800" dirty="0"/>
          </a:p>
        </p:txBody>
      </p:sp>
      <p:sp>
        <p:nvSpPr>
          <p:cNvPr id="10" name="Footer Placeholder 1"/>
          <p:cNvSpPr txBox="1">
            <a:spLocks/>
          </p:cNvSpPr>
          <p:nvPr userDrawn="1"/>
        </p:nvSpPr>
        <p:spPr bwMode="auto">
          <a:xfrm>
            <a:off x="8026400" y="6248400"/>
            <a:ext cx="386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King Fahd University of Petroleum &amp; Minerals</a:t>
            </a:r>
            <a:br>
              <a:rPr lang="en-US" sz="8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kfupm.edu.sa</a:t>
            </a:r>
          </a:p>
        </p:txBody>
      </p:sp>
      <p:pic>
        <p:nvPicPr>
          <p:cNvPr id="11" name="Picture 10" descr="kfupm-seal.png"/>
          <p:cNvPicPr>
            <a:picLocks noChangeAspect="1"/>
          </p:cNvPicPr>
          <p:nvPr userDrawn="1"/>
        </p:nvPicPr>
        <p:blipFill rotWithShape="1">
          <a:blip r:embed="rId4" cstate="email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3"/>
          <a:stretch/>
        </p:blipFill>
        <p:spPr>
          <a:xfrm>
            <a:off x="1" y="0"/>
            <a:ext cx="682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65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 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3106" t="-1" b="1352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 flipH="1">
            <a:off x="6299200" y="1371600"/>
            <a:ext cx="5486400" cy="0"/>
          </a:xfrm>
          <a:prstGeom prst="line">
            <a:avLst/>
          </a:prstGeom>
          <a:ln>
            <a:solidFill>
              <a:srgbClr val="0D7E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kfupm-seal.png"/>
          <p:cNvPicPr>
            <a:picLocks noChangeAspect="1"/>
          </p:cNvPicPr>
          <p:nvPr userDrawn="1"/>
        </p:nvPicPr>
        <p:blipFill rotWithShape="1">
          <a:blip r:embed="rId4" cstate="email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3"/>
          <a:stretch/>
        </p:blipFill>
        <p:spPr>
          <a:xfrm>
            <a:off x="1" y="0"/>
            <a:ext cx="68211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199" y="794468"/>
            <a:ext cx="5532388" cy="4247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 lang="en-US" sz="2400">
                <a:solidFill>
                  <a:srgbClr val="FFFFFF"/>
                </a:solidFill>
                <a:latin typeface="Open Sans"/>
                <a:ea typeface="ＭＳ Ｐゴシック" charset="0"/>
                <a:cs typeface="Open Sans"/>
              </a:defRPr>
            </a:lvl1pPr>
          </a:lstStyle>
          <a:p>
            <a:pPr lvl="0" algn="ctr" rtl="1" fontAlgn="base"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198" y="1676400"/>
            <a:ext cx="5532388" cy="1435364"/>
          </a:xfrm>
        </p:spPr>
        <p:txBody>
          <a:bodyPr>
            <a:normAutofit/>
          </a:bodyPr>
          <a:lstStyle>
            <a:lvl1pPr marL="0" indent="0" algn="l">
              <a:buNone/>
              <a:defRPr lang="en-US" sz="1800" kern="1200" dirty="0" smtClean="0">
                <a:solidFill>
                  <a:schemeClr val="bg1"/>
                </a:solidFill>
                <a:latin typeface="Open Sans"/>
                <a:ea typeface="ＭＳ Ｐゴシック" charset="0"/>
                <a:cs typeface="Open San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Footer Placeholder 1"/>
          <p:cNvSpPr txBox="1">
            <a:spLocks/>
          </p:cNvSpPr>
          <p:nvPr userDrawn="1"/>
        </p:nvSpPr>
        <p:spPr bwMode="auto">
          <a:xfrm>
            <a:off x="8026400" y="6248400"/>
            <a:ext cx="386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King Fahd University of Petroleum &amp; Minerals</a:t>
            </a:r>
            <a:br>
              <a:rPr lang="en-US" sz="8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kfupm.edu.sa</a:t>
            </a:r>
          </a:p>
        </p:txBody>
      </p:sp>
    </p:spTree>
    <p:extLst>
      <p:ext uri="{BB962C8B-B14F-4D97-AF65-F5344CB8AC3E}">
        <p14:creationId xmlns:p14="http://schemas.microsoft.com/office/powerpoint/2010/main" val="64794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>
            <a:lvl1pPr>
              <a:defRPr>
                <a:latin typeface="Hacen Tunisia"/>
              </a:defRPr>
            </a:lvl1pPr>
            <a:lvl2pPr>
              <a:defRPr>
                <a:latin typeface="Hacen Tunisia"/>
              </a:defRPr>
            </a:lvl2pPr>
            <a:lvl3pPr>
              <a:defRPr>
                <a:latin typeface="Hacen Tunisia"/>
              </a:defRPr>
            </a:lvl3pPr>
            <a:lvl4pPr>
              <a:defRPr>
                <a:latin typeface="Hacen Tunisia"/>
              </a:defRPr>
            </a:lvl4pPr>
            <a:lvl5pPr>
              <a:defRPr>
                <a:latin typeface="Hacen Tunis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>
            <a:lvl1pPr>
              <a:defRPr>
                <a:latin typeface="Hacen Tunisia"/>
              </a:defRPr>
            </a:lvl1pPr>
            <a:lvl2pPr>
              <a:defRPr>
                <a:latin typeface="Hacen Tunisia"/>
              </a:defRPr>
            </a:lvl2pPr>
            <a:lvl3pPr>
              <a:defRPr>
                <a:latin typeface="Hacen Tunisia"/>
              </a:defRPr>
            </a:lvl3pPr>
            <a:lvl4pPr>
              <a:defRPr>
                <a:latin typeface="Hacen Tunisia"/>
              </a:defRPr>
            </a:lvl4pPr>
            <a:lvl5pPr>
              <a:defRPr>
                <a:latin typeface="Hacen Tunis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acen Tunisia"/>
              </a:defRPr>
            </a:lvl1pPr>
          </a:lstStyle>
          <a:p>
            <a:fld id="{74B54E97-CDBE-4BFF-B1D2-DFC32B3CD8DB}" type="datetime1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acen Tunisia"/>
              </a:defRPr>
            </a:lvl1pPr>
          </a:lstStyle>
          <a:p>
            <a:r>
              <a:rPr lang="en-US"/>
              <a:t>Slide #: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acen Tunisia"/>
              </a:defRPr>
            </a:lvl1pPr>
          </a:lstStyle>
          <a:p>
            <a:fld id="{6F71EEBB-8E0C-483B-9CD4-EC4C35920F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391267"/>
            <a:ext cx="12192000" cy="1009383"/>
          </a:xfrm>
          <a:prstGeom prst="rect">
            <a:avLst/>
          </a:prstGeom>
          <a:solidFill>
            <a:srgbClr val="007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x-none" sz="1800" dirty="0">
              <a:latin typeface="Hacen Tunisia"/>
            </a:endParaRPr>
          </a:p>
        </p:txBody>
      </p:sp>
      <p:pic>
        <p:nvPicPr>
          <p:cNvPr id="9" name="Picture 8" descr="kfupm-seal.png"/>
          <p:cNvPicPr>
            <a:picLocks noChangeAspect="1"/>
          </p:cNvPicPr>
          <p:nvPr userDrawn="1"/>
        </p:nvPicPr>
        <p:blipFill rotWithShape="1">
          <a:blip r:embed="rId2" cstate="email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3"/>
          <a:stretch/>
        </p:blipFill>
        <p:spPr>
          <a:xfrm>
            <a:off x="1" y="0"/>
            <a:ext cx="68211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15540"/>
            <a:ext cx="10515600" cy="424732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US" sz="2400">
                <a:solidFill>
                  <a:srgbClr val="FFFFFF"/>
                </a:solidFill>
                <a:latin typeface="Hacen Tunisia"/>
                <a:ea typeface="ＭＳ Ｐゴシック" charset="0"/>
                <a:cs typeface="Hacen Tunisia"/>
              </a:defRPr>
            </a:lvl1pPr>
          </a:lstStyle>
          <a:p>
            <a:pPr lvl="0" rtl="1" fontAlgn="base"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9156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>
                <a:latin typeface="Hacen Tunis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>
            <a:lvl1pPr>
              <a:defRPr>
                <a:latin typeface="Hacen Tunisia"/>
              </a:defRPr>
            </a:lvl1pPr>
            <a:lvl2pPr>
              <a:defRPr>
                <a:latin typeface="Hacen Tunisia"/>
              </a:defRPr>
            </a:lvl2pPr>
            <a:lvl3pPr>
              <a:defRPr>
                <a:latin typeface="Hacen Tunisia"/>
              </a:defRPr>
            </a:lvl3pPr>
            <a:lvl4pPr>
              <a:defRPr>
                <a:latin typeface="Hacen Tunisia"/>
              </a:defRPr>
            </a:lvl4pPr>
            <a:lvl5pPr>
              <a:defRPr>
                <a:latin typeface="Hacen Tunis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>
                <a:latin typeface="Hacen Tunis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>
            <a:lvl1pPr>
              <a:defRPr>
                <a:latin typeface="Hacen Tunisia"/>
              </a:defRPr>
            </a:lvl1pPr>
            <a:lvl2pPr>
              <a:defRPr>
                <a:latin typeface="Hacen Tunisia"/>
              </a:defRPr>
            </a:lvl2pPr>
            <a:lvl3pPr>
              <a:defRPr>
                <a:latin typeface="Hacen Tunisia"/>
              </a:defRPr>
            </a:lvl3pPr>
            <a:lvl4pPr>
              <a:defRPr>
                <a:latin typeface="Hacen Tunisia"/>
              </a:defRPr>
            </a:lvl4pPr>
            <a:lvl5pPr>
              <a:defRPr>
                <a:latin typeface="Hacen Tunis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acen Tunisia"/>
              </a:defRPr>
            </a:lvl1pPr>
          </a:lstStyle>
          <a:p>
            <a:fld id="{F861860F-5FBA-4611-A4BC-BE137F85446C}" type="datetime1">
              <a:rPr lang="en-US" smtClean="0"/>
              <a:t>8/31/2025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acen Tunisia"/>
              </a:defRPr>
            </a:lvl1pPr>
          </a:lstStyle>
          <a:p>
            <a:r>
              <a:rPr lang="en-US"/>
              <a:t>Slide #: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acen Tunisia"/>
              </a:defRPr>
            </a:lvl1pPr>
          </a:lstStyle>
          <a:p>
            <a:fld id="{6F71EEBB-8E0C-483B-9CD4-EC4C35920F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391267"/>
            <a:ext cx="12192000" cy="1009383"/>
          </a:xfrm>
          <a:prstGeom prst="rect">
            <a:avLst/>
          </a:prstGeom>
          <a:solidFill>
            <a:srgbClr val="007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x-none" sz="1800" dirty="0">
              <a:latin typeface="Hacen Tunisia"/>
            </a:endParaRPr>
          </a:p>
        </p:txBody>
      </p:sp>
      <p:pic>
        <p:nvPicPr>
          <p:cNvPr id="11" name="Picture 10" descr="kfupm-seal.png"/>
          <p:cNvPicPr>
            <a:picLocks noChangeAspect="1"/>
          </p:cNvPicPr>
          <p:nvPr userDrawn="1"/>
        </p:nvPicPr>
        <p:blipFill rotWithShape="1">
          <a:blip r:embed="rId2" cstate="email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3"/>
          <a:stretch/>
        </p:blipFill>
        <p:spPr>
          <a:xfrm>
            <a:off x="1" y="0"/>
            <a:ext cx="68211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815540"/>
            <a:ext cx="10515600" cy="424732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US" sz="2400">
                <a:solidFill>
                  <a:srgbClr val="FFFFFF"/>
                </a:solidFill>
                <a:latin typeface="Hacen Tunisia"/>
                <a:ea typeface="ＭＳ Ｐゴシック" charset="0"/>
                <a:cs typeface="Hacen Tunisia"/>
              </a:defRPr>
            </a:lvl1pPr>
          </a:lstStyle>
          <a:p>
            <a:pPr lvl="0" rtl="1" fontAlgn="base"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7842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Colo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56F1-5C49-4CE3-8173-C72F910948C0}" type="datetime1">
              <a:rPr lang="en-US" smtClean="0"/>
              <a:t>8/31/2025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 #: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1EEBB-8E0C-483B-9CD4-EC4C35920F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"/>
          <p:cNvSpPr txBox="1">
            <a:spLocks/>
          </p:cNvSpPr>
          <p:nvPr userDrawn="1"/>
        </p:nvSpPr>
        <p:spPr bwMode="auto">
          <a:xfrm>
            <a:off x="8026400" y="6248400"/>
            <a:ext cx="386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King Fahd University of Petroleum &amp; Minerals</a:t>
            </a:r>
            <a:br>
              <a:rPr lang="en-US" sz="8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kfupm.edu.sa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91267"/>
            <a:ext cx="12192000" cy="1009383"/>
          </a:xfrm>
          <a:prstGeom prst="rect">
            <a:avLst/>
          </a:prstGeom>
          <a:solidFill>
            <a:srgbClr val="007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x-none" sz="1800" dirty="0"/>
          </a:p>
        </p:txBody>
      </p:sp>
      <p:pic>
        <p:nvPicPr>
          <p:cNvPr id="10" name="Picture 9" descr="kfupm-seal.png"/>
          <p:cNvPicPr>
            <a:picLocks noChangeAspect="1"/>
          </p:cNvPicPr>
          <p:nvPr userDrawn="1"/>
        </p:nvPicPr>
        <p:blipFill rotWithShape="1">
          <a:blip r:embed="rId2" cstate="email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3"/>
          <a:stretch/>
        </p:blipFill>
        <p:spPr>
          <a:xfrm>
            <a:off x="-13939" y="0"/>
            <a:ext cx="68211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4016"/>
            <a:ext cx="10439400" cy="424732"/>
          </a:xfrm>
        </p:spPr>
        <p:txBody>
          <a:bodyPr wrap="square">
            <a:spAutoFit/>
          </a:bodyPr>
          <a:lstStyle>
            <a:lvl1pPr>
              <a:defRPr lang="en-US" sz="2400">
                <a:solidFill>
                  <a:srgbClr val="FFFFFF"/>
                </a:solidFill>
                <a:latin typeface="Open Sans"/>
                <a:ea typeface="ＭＳ Ｐゴシック" charset="0"/>
                <a:cs typeface="Open Sans"/>
              </a:defRPr>
            </a:lvl1pPr>
          </a:lstStyle>
          <a:p>
            <a:pPr lvl="0" rtl="1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3091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fupm-seal.png"/>
          <p:cNvPicPr>
            <a:picLocks noChangeAspect="1"/>
          </p:cNvPicPr>
          <p:nvPr userDrawn="1"/>
        </p:nvPicPr>
        <p:blipFill rotWithShape="1">
          <a:blip r:embed="rId2" cstate="email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3"/>
          <a:stretch/>
        </p:blipFill>
        <p:spPr>
          <a:xfrm>
            <a:off x="1" y="0"/>
            <a:ext cx="68211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815540"/>
            <a:ext cx="4084773" cy="424732"/>
          </a:xfrm>
        </p:spPr>
        <p:txBody>
          <a:bodyPr wrap="none">
            <a:spAutoFit/>
          </a:bodyPr>
          <a:lstStyle>
            <a:lvl1pPr>
              <a:defRPr lang="en-US" sz="2400">
                <a:latin typeface="Open Sans"/>
                <a:ea typeface="ＭＳ Ｐゴシック" charset="0"/>
                <a:cs typeface="Open Sans"/>
              </a:defRPr>
            </a:lvl1pPr>
          </a:lstStyle>
          <a:p>
            <a:pPr lvl="0" fontAlgn="base"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DBB18-DDD8-4DE8-B208-A43AD5CAABAF}" type="datetime1">
              <a:rPr lang="en-US" smtClean="0"/>
              <a:t>8/31/2025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 #: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1EEBB-8E0C-483B-9CD4-EC4C35920F2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08000" y="1371600"/>
            <a:ext cx="11277600" cy="0"/>
          </a:xfrm>
          <a:prstGeom prst="line">
            <a:avLst/>
          </a:prstGeom>
          <a:ln>
            <a:solidFill>
              <a:srgbClr val="0D7E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624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51E1-D966-43DC-B58C-EBF5C7CB986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FC95-F3E1-43B1-8138-9013FF86B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1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fupm-seal.png"/>
          <p:cNvPicPr>
            <a:picLocks noChangeAspect="1"/>
          </p:cNvPicPr>
          <p:nvPr userDrawn="1"/>
        </p:nvPicPr>
        <p:blipFill rotWithShape="1">
          <a:blip r:embed="rId2" cstate="email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3"/>
          <a:stretch/>
        </p:blipFill>
        <p:spPr>
          <a:xfrm>
            <a:off x="1" y="0"/>
            <a:ext cx="682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18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0" y="63500"/>
            <a:ext cx="4794925" cy="1333501"/>
          </a:xfrm>
        </p:spPr>
        <p:txBody>
          <a:bodyPr anchor="b"/>
          <a:lstStyle>
            <a:lvl1pPr>
              <a:defRPr sz="3200">
                <a:latin typeface="Hacen Tunis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13122276"/>
            <a:ext cx="2743200" cy="365125"/>
          </a:xfrm>
        </p:spPr>
        <p:txBody>
          <a:bodyPr/>
          <a:lstStyle/>
          <a:p>
            <a:fld id="{CE7D5A0D-D381-4AB3-BBC2-C27D1CC5E504}" type="datetime1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13122276"/>
            <a:ext cx="4114800" cy="365125"/>
          </a:xfrm>
        </p:spPr>
        <p:txBody>
          <a:bodyPr/>
          <a:lstStyle/>
          <a:p>
            <a:r>
              <a:rPr lang="en-US"/>
              <a:t>Slide #: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13122276"/>
            <a:ext cx="2743200" cy="365125"/>
          </a:xfrm>
        </p:spPr>
        <p:txBody>
          <a:bodyPr/>
          <a:lstStyle/>
          <a:p>
            <a:fld id="{6F71EEBB-8E0C-483B-9CD4-EC4C35920F2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7010400" y="1371600"/>
            <a:ext cx="4775200" cy="0"/>
          </a:xfrm>
          <a:prstGeom prst="line">
            <a:avLst/>
          </a:prstGeom>
          <a:ln>
            <a:solidFill>
              <a:srgbClr val="0D7E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6807200" y="1752600"/>
            <a:ext cx="49784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lnSpc>
                <a:spcPct val="150000"/>
              </a:lnSpc>
              <a:buClr>
                <a:srgbClr val="0D7E40"/>
              </a:buClr>
              <a:buFont typeface="Wingdings" charset="2"/>
              <a:buChar char="§"/>
            </a:pPr>
            <a:endParaRPr lang="x-none" sz="1800" dirty="0">
              <a:solidFill>
                <a:srgbClr val="0D7E40"/>
              </a:solidFill>
              <a:latin typeface="Hacen Tunisia Lt"/>
              <a:cs typeface="Hacen Tunisia Lt"/>
            </a:endParaRPr>
          </a:p>
        </p:txBody>
      </p:sp>
      <p:pic>
        <p:nvPicPr>
          <p:cNvPr id="11" name="Picture 10" descr="Jabal-Mosque.jpg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474828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7010400" y="1600200"/>
            <a:ext cx="4775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rtl="1">
              <a:lnSpc>
                <a:spcPct val="150000"/>
              </a:lnSpc>
              <a:buClr>
                <a:srgbClr val="007D40"/>
              </a:buClr>
              <a:buFont typeface="Arial"/>
              <a:buChar char="•"/>
            </a:pPr>
            <a:endParaRPr lang="x-none" sz="1400" dirty="0">
              <a:latin typeface="Open Sans"/>
              <a:cs typeface="Open Sans"/>
            </a:endParaRPr>
          </a:p>
        </p:txBody>
      </p:sp>
      <p:pic>
        <p:nvPicPr>
          <p:cNvPr id="13" name="Picture 12" descr="kfupm-seal.png"/>
          <p:cNvPicPr>
            <a:picLocks noChangeAspect="1"/>
          </p:cNvPicPr>
          <p:nvPr userDrawn="1"/>
        </p:nvPicPr>
        <p:blipFill rotWithShape="1">
          <a:blip r:embed="rId4" cstate="email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3"/>
          <a:stretch/>
        </p:blipFill>
        <p:spPr>
          <a:xfrm>
            <a:off x="1" y="0"/>
            <a:ext cx="682114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417" y="228600"/>
            <a:ext cx="3932767" cy="2895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8245" y="1600201"/>
            <a:ext cx="530798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3743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Jabal-Mosque.jpg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474828" cy="6858000"/>
          </a:xfrm>
          <a:prstGeom prst="rect">
            <a:avLst/>
          </a:prstGeom>
        </p:spPr>
      </p:pic>
      <p:pic>
        <p:nvPicPr>
          <p:cNvPr id="9" name="Picture 8" descr="kfupm-seal.png"/>
          <p:cNvPicPr>
            <a:picLocks noChangeAspect="1"/>
          </p:cNvPicPr>
          <p:nvPr userDrawn="1"/>
        </p:nvPicPr>
        <p:blipFill rotWithShape="1">
          <a:blip r:embed="rId4" cstate="email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3"/>
          <a:stretch/>
        </p:blipFill>
        <p:spPr>
          <a:xfrm>
            <a:off x="1" y="0"/>
            <a:ext cx="68211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>
                <a:latin typeface="Hacen Tunisi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Hacen Tunisi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>
                <a:latin typeface="Hacen Tunisia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356D-9BA2-49E4-89EE-191D3E9E3A49}" type="datetime1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 #: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1EEBB-8E0C-483B-9CD4-EC4C35920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94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30921" y="0"/>
            <a:ext cx="12222921" cy="6858000"/>
          </a:xfrm>
          <a:prstGeom prst="rect">
            <a:avLst/>
          </a:prstGeom>
          <a:solidFill>
            <a:srgbClr val="007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x-none" sz="1800" dirty="0"/>
          </a:p>
        </p:txBody>
      </p:sp>
      <p:pic>
        <p:nvPicPr>
          <p:cNvPr id="7" name="Picture 6" descr="kfupm-seal.png"/>
          <p:cNvPicPr>
            <a:picLocks noChangeAspect="1"/>
          </p:cNvPicPr>
          <p:nvPr userDrawn="1"/>
        </p:nvPicPr>
        <p:blipFill rotWithShape="1">
          <a:blip r:embed="rId2" cstate="email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3"/>
          <a:stretch/>
        </p:blipFill>
        <p:spPr>
          <a:xfrm>
            <a:off x="1" y="0"/>
            <a:ext cx="682114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226782" y="3013502"/>
            <a:ext cx="170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en-US" sz="2400" dirty="0">
                <a:solidFill>
                  <a:schemeClr val="bg1"/>
                </a:solidFill>
                <a:latin typeface="Open Sans"/>
                <a:cs typeface="Open Sans"/>
              </a:rPr>
              <a:t>Thank you!</a:t>
            </a:r>
            <a:endParaRPr lang="x-none" sz="24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9" name="Footer Placeholder 1"/>
          <p:cNvSpPr txBox="1">
            <a:spLocks/>
          </p:cNvSpPr>
          <p:nvPr userDrawn="1"/>
        </p:nvSpPr>
        <p:spPr bwMode="auto">
          <a:xfrm>
            <a:off x="2880140" y="5638800"/>
            <a:ext cx="640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1100" dirty="0">
                <a:solidFill>
                  <a:schemeClr val="bg1"/>
                </a:solidFill>
              </a:rPr>
              <a:t>King Fahd University of Petroleum &amp; Minerals</a:t>
            </a:r>
            <a:br>
              <a:rPr lang="en-US" sz="1100" dirty="0">
                <a:solidFill>
                  <a:schemeClr val="bg1"/>
                </a:solidFill>
              </a:rPr>
            </a:br>
            <a:r>
              <a:rPr lang="en-US" sz="1100" dirty="0">
                <a:solidFill>
                  <a:schemeClr val="bg1"/>
                </a:solidFill>
              </a:rPr>
              <a:t>kfupm.edu.sa</a:t>
            </a:r>
          </a:p>
        </p:txBody>
      </p:sp>
    </p:spTree>
    <p:extLst>
      <p:ext uri="{BB962C8B-B14F-4D97-AF65-F5344CB8AC3E}">
        <p14:creationId xmlns:p14="http://schemas.microsoft.com/office/powerpoint/2010/main" val="3534897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51E1-D966-43DC-B58C-EBF5C7CB986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FC95-F3E1-43B1-8138-9013FF86B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08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51E1-D966-43DC-B58C-EBF5C7CB986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FC95-F3E1-43B1-8138-9013FF86B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03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51E1-D966-43DC-B58C-EBF5C7CB986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FC95-F3E1-43B1-8138-9013FF86B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23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51E1-D966-43DC-B58C-EBF5C7CB986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FC95-F3E1-43B1-8138-9013FF86B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00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51E1-D966-43DC-B58C-EBF5C7CB986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FC95-F3E1-43B1-8138-9013FF86B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34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51E1-D966-43DC-B58C-EBF5C7CB986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FC95-F3E1-43B1-8138-9013FF86B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8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451E1-D966-43DC-B58C-EBF5C7CB986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FC95-F3E1-43B1-8138-9013FF86B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50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451E1-D966-43DC-B58C-EBF5C7CB986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4FC95-F3E1-43B1-8138-9013FF86B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70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acen Tunisia"/>
              </a:defRPr>
            </a:lvl1pPr>
          </a:lstStyle>
          <a:p>
            <a:fld id="{0C543F9C-79BC-4707-98E8-1D01101A29A3}" type="datetime1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acen Tunisia"/>
              </a:defRPr>
            </a:lvl1pPr>
          </a:lstStyle>
          <a:p>
            <a:r>
              <a:rPr lang="en-US"/>
              <a:t>Slide #: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acen Tunisia"/>
              </a:defRPr>
            </a:lvl1pPr>
          </a:lstStyle>
          <a:p>
            <a:fld id="{6F71EEBB-8E0C-483B-9CD4-EC4C35920F2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kfupm-seal.png"/>
          <p:cNvPicPr>
            <a:picLocks noChangeAspect="1"/>
          </p:cNvPicPr>
          <p:nvPr userDrawn="1"/>
        </p:nvPicPr>
        <p:blipFill rotWithShape="1">
          <a:blip r:embed="rId14" cstate="email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3"/>
          <a:stretch/>
        </p:blipFill>
        <p:spPr>
          <a:xfrm>
            <a:off x="1" y="0"/>
            <a:ext cx="6821140" cy="6858000"/>
          </a:xfrm>
          <a:prstGeom prst="rect">
            <a:avLst/>
          </a:prstGeom>
        </p:spPr>
      </p:pic>
      <p:sp>
        <p:nvSpPr>
          <p:cNvPr id="10" name="Footer Placeholder 1"/>
          <p:cNvSpPr txBox="1">
            <a:spLocks/>
          </p:cNvSpPr>
          <p:nvPr userDrawn="1"/>
        </p:nvSpPr>
        <p:spPr bwMode="auto">
          <a:xfrm>
            <a:off x="8026400" y="6248400"/>
            <a:ext cx="386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r">
              <a:defRPr/>
            </a:pPr>
            <a:r>
              <a:rPr lang="en-US" sz="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King Fahd University of Petroleum &amp; Minerals</a:t>
            </a:r>
            <a:br>
              <a:rPr lang="en-US" sz="8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kfupm.edu.sa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454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Open Sans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lang="en-US" sz="3200" kern="1200" dirty="0" smtClean="0">
          <a:solidFill>
            <a:schemeClr val="tx1"/>
          </a:solidFill>
          <a:latin typeface="+mn-lt"/>
          <a:ea typeface="+mn-ea"/>
          <a:cs typeface="AL-Mohanad" pitchFamily="2" charset="-7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acen Tunisi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acen Tunisi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acen Tunisi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acen Tunisi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8.png"/><Relationship Id="rId7" Type="http://schemas.openxmlformats.org/officeDocument/2006/relationships/image" Target="../media/image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81.png"/><Relationship Id="rId5" Type="http://schemas.openxmlformats.org/officeDocument/2006/relationships/image" Target="../media/image22.png"/><Relationship Id="rId10" Type="http://schemas.openxmlformats.org/officeDocument/2006/relationships/image" Target="../media/image171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33.png"/><Relationship Id="rId7" Type="http://schemas.openxmlformats.org/officeDocument/2006/relationships/image" Target="../media/image16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1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image" Target="../media/image302.png"/><Relationship Id="rId18" Type="http://schemas.openxmlformats.org/officeDocument/2006/relationships/image" Target="../media/image351.png"/><Relationship Id="rId3" Type="http://schemas.openxmlformats.org/officeDocument/2006/relationships/image" Target="../media/image201.png"/><Relationship Id="rId7" Type="http://schemas.openxmlformats.org/officeDocument/2006/relationships/image" Target="../media/image241.png"/><Relationship Id="rId12" Type="http://schemas.openxmlformats.org/officeDocument/2006/relationships/image" Target="../media/image292.png"/><Relationship Id="rId17" Type="http://schemas.openxmlformats.org/officeDocument/2006/relationships/image" Target="../media/image342.png"/><Relationship Id="rId2" Type="http://schemas.openxmlformats.org/officeDocument/2006/relationships/image" Target="../media/image36.png"/><Relationship Id="rId16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11" Type="http://schemas.openxmlformats.org/officeDocument/2006/relationships/image" Target="../media/image37.png"/><Relationship Id="rId5" Type="http://schemas.openxmlformats.org/officeDocument/2006/relationships/image" Target="../media/image221.png"/><Relationship Id="rId15" Type="http://schemas.openxmlformats.org/officeDocument/2006/relationships/image" Target="../media/image321.png"/><Relationship Id="rId10" Type="http://schemas.openxmlformats.org/officeDocument/2006/relationships/image" Target="../media/image271.png"/><Relationship Id="rId4" Type="http://schemas.openxmlformats.org/officeDocument/2006/relationships/image" Target="../media/image211.png"/><Relationship Id="rId9" Type="http://schemas.openxmlformats.org/officeDocument/2006/relationships/image" Target="../media/image261.png"/><Relationship Id="rId14" Type="http://schemas.openxmlformats.org/officeDocument/2006/relationships/image" Target="../media/image3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9.png"/><Relationship Id="rId7" Type="http://schemas.openxmlformats.org/officeDocument/2006/relationships/image" Target="../media/image630.png"/><Relationship Id="rId12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440.png"/><Relationship Id="rId5" Type="http://schemas.openxmlformats.org/officeDocument/2006/relationships/image" Target="../media/image61.png"/><Relationship Id="rId10" Type="http://schemas.openxmlformats.org/officeDocument/2006/relationships/image" Target="../media/image650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40.png"/><Relationship Id="rId7" Type="http://schemas.openxmlformats.org/officeDocument/2006/relationships/image" Target="../media/image68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71.png"/><Relationship Id="rId5" Type="http://schemas.openxmlformats.org/officeDocument/2006/relationships/image" Target="../media/image661.png"/><Relationship Id="rId10" Type="http://schemas.openxmlformats.org/officeDocument/2006/relationships/image" Target="../media/image70.png"/><Relationship Id="rId4" Type="http://schemas.openxmlformats.org/officeDocument/2006/relationships/image" Target="../media/image45.png"/><Relationship Id="rId9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12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46.png"/><Relationship Id="rId9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7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6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5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2.png"/><Relationship Id="rId3" Type="http://schemas.openxmlformats.org/officeDocument/2006/relationships/image" Target="../media/image771.png"/><Relationship Id="rId7" Type="http://schemas.openxmlformats.org/officeDocument/2006/relationships/image" Target="../media/image811.png"/><Relationship Id="rId2" Type="http://schemas.openxmlformats.org/officeDocument/2006/relationships/image" Target="../media/image7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1.png"/><Relationship Id="rId11" Type="http://schemas.openxmlformats.org/officeDocument/2006/relationships/image" Target="../media/image119.png"/><Relationship Id="rId5" Type="http://schemas.openxmlformats.org/officeDocument/2006/relationships/image" Target="../media/image791.png"/><Relationship Id="rId10" Type="http://schemas.openxmlformats.org/officeDocument/2006/relationships/image" Target="../media/image842.png"/><Relationship Id="rId4" Type="http://schemas.openxmlformats.org/officeDocument/2006/relationships/image" Target="../media/image782.png"/><Relationship Id="rId9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image" Target="../media/image340.png"/><Relationship Id="rId3" Type="http://schemas.openxmlformats.org/officeDocument/2006/relationships/image" Target="../media/image240.png"/><Relationship Id="rId7" Type="http://schemas.openxmlformats.org/officeDocument/2006/relationships/image" Target="../media/image280.png"/><Relationship Id="rId12" Type="http://schemas.openxmlformats.org/officeDocument/2006/relationships/image" Target="../media/image33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11" Type="http://schemas.openxmlformats.org/officeDocument/2006/relationships/image" Target="../media/image320.png"/><Relationship Id="rId5" Type="http://schemas.openxmlformats.org/officeDocument/2006/relationships/image" Target="../media/image260.png"/><Relationship Id="rId10" Type="http://schemas.openxmlformats.org/officeDocument/2006/relationships/image" Target="../media/image310.png"/><Relationship Id="rId4" Type="http://schemas.openxmlformats.org/officeDocument/2006/relationships/image" Target="../media/image250.png"/><Relationship Id="rId9" Type="http://schemas.openxmlformats.org/officeDocument/2006/relationships/image" Target="../media/image30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image" Target="../media/image115.png"/><Relationship Id="rId1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3.png"/><Relationship Id="rId15" Type="http://schemas.openxmlformats.org/officeDocument/2006/relationships/image" Target="../media/image117.png"/><Relationship Id="rId10" Type="http://schemas.openxmlformats.org/officeDocument/2006/relationships/image" Target="../media/image310.png"/><Relationship Id="rId9" Type="http://schemas.openxmlformats.org/officeDocument/2006/relationships/image" Target="../media/image300.png"/><Relationship Id="rId14" Type="http://schemas.openxmlformats.org/officeDocument/2006/relationships/image" Target="../media/image11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image" Target="../media/image124.png"/><Relationship Id="rId7" Type="http://schemas.openxmlformats.org/officeDocument/2006/relationships/image" Target="../media/image380.png"/><Relationship Id="rId12" Type="http://schemas.openxmlformats.org/officeDocument/2006/relationships/image" Target="../media/image123.pn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11" Type="http://schemas.openxmlformats.org/officeDocument/2006/relationships/image" Target="../media/image122.png"/><Relationship Id="rId5" Type="http://schemas.openxmlformats.org/officeDocument/2006/relationships/image" Target="../media/image360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6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1.png"/><Relationship Id="rId18" Type="http://schemas.openxmlformats.org/officeDocument/2006/relationships/image" Target="../media/image420.png"/><Relationship Id="rId8" Type="http://schemas.openxmlformats.org/officeDocument/2006/relationships/image" Target="../media/image390.png"/><Relationship Id="rId3" Type="http://schemas.openxmlformats.org/officeDocument/2006/relationships/image" Target="../media/image240.png"/><Relationship Id="rId12" Type="http://schemas.openxmlformats.org/officeDocument/2006/relationships/image" Target="../media/image410.png"/><Relationship Id="rId17" Type="http://schemas.openxmlformats.org/officeDocument/2006/relationships/image" Target="../media/image400.png"/><Relationship Id="rId7" Type="http://schemas.openxmlformats.org/officeDocument/2006/relationships/image" Target="../media/image380.png"/><Relationship Id="rId2" Type="http://schemas.openxmlformats.org/officeDocument/2006/relationships/image" Target="../media/image350.png"/><Relationship Id="rId16" Type="http://schemas.openxmlformats.org/officeDocument/2006/relationships/image" Target="../media/image39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10.png"/><Relationship Id="rId6" Type="http://schemas.openxmlformats.org/officeDocument/2006/relationships/image" Target="../media/image370.png"/><Relationship Id="rId15" Type="http://schemas.openxmlformats.org/officeDocument/2006/relationships/image" Target="../media/image381.png"/><Relationship Id="rId5" Type="http://schemas.openxmlformats.org/officeDocument/2006/relationships/image" Target="../media/image360.png"/><Relationship Id="rId10" Type="http://schemas.openxmlformats.org/officeDocument/2006/relationships/image" Target="../media/image290.png"/><Relationship Id="rId4" Type="http://schemas.openxmlformats.org/officeDocument/2006/relationships/image" Target="../media/image250.png"/><Relationship Id="rId14" Type="http://schemas.openxmlformats.org/officeDocument/2006/relationships/image" Target="../media/image37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7" Type="http://schemas.openxmlformats.org/officeDocument/2006/relationships/image" Target="../media/image52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32.png"/><Relationship Id="rId10" Type="http://schemas.openxmlformats.org/officeDocument/2006/relationships/image" Target="../media/image131.png"/><Relationship Id="rId9" Type="http://schemas.openxmlformats.org/officeDocument/2006/relationships/image" Target="../media/image13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4.png"/><Relationship Id="rId18" Type="http://schemas.openxmlformats.org/officeDocument/2006/relationships/image" Target="../media/image159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2" Type="http://schemas.openxmlformats.org/officeDocument/2006/relationships/image" Target="../media/image142.png"/><Relationship Id="rId16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52.png"/><Relationship Id="rId5" Type="http://schemas.openxmlformats.org/officeDocument/2006/relationships/image" Target="../media/image145.png"/><Relationship Id="rId15" Type="http://schemas.openxmlformats.org/officeDocument/2006/relationships/image" Target="../media/image156.png"/><Relationship Id="rId10" Type="http://schemas.openxmlformats.org/officeDocument/2006/relationships/image" Target="../media/image150.png"/><Relationship Id="rId19" Type="http://schemas.openxmlformats.org/officeDocument/2006/relationships/image" Target="../media/image16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Relationship Id="rId14" Type="http://schemas.openxmlformats.org/officeDocument/2006/relationships/image" Target="../media/image15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480.png"/><Relationship Id="rId7" Type="http://schemas.openxmlformats.org/officeDocument/2006/relationships/image" Target="../media/image520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500.png"/><Relationship Id="rId4" Type="http://schemas.openxmlformats.org/officeDocument/2006/relationships/image" Target="../media/image1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2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3" Type="http://schemas.openxmlformats.org/officeDocument/2006/relationships/image" Target="../media/image781.png"/><Relationship Id="rId7" Type="http://schemas.openxmlformats.org/officeDocument/2006/relationships/image" Target="../media/image59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1.png"/><Relationship Id="rId5" Type="http://schemas.openxmlformats.org/officeDocument/2006/relationships/image" Target="../media/image560.png"/><Relationship Id="rId4" Type="http://schemas.openxmlformats.org/officeDocument/2006/relationships/image" Target="../media/image139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1.png"/><Relationship Id="rId13" Type="http://schemas.openxmlformats.org/officeDocument/2006/relationships/image" Target="../media/image891.png"/><Relationship Id="rId18" Type="http://schemas.openxmlformats.org/officeDocument/2006/relationships/image" Target="../media/image910.emf"/><Relationship Id="rId3" Type="http://schemas.openxmlformats.org/officeDocument/2006/relationships/image" Target="../media/image790.png"/><Relationship Id="rId7" Type="http://schemas.openxmlformats.org/officeDocument/2006/relationships/image" Target="../media/image831.png"/><Relationship Id="rId12" Type="http://schemas.openxmlformats.org/officeDocument/2006/relationships/image" Target="../media/image881.png"/><Relationship Id="rId17" Type="http://schemas.openxmlformats.org/officeDocument/2006/relationships/customXml" Target="../ink/ink2.xml"/><Relationship Id="rId2" Type="http://schemas.openxmlformats.org/officeDocument/2006/relationships/image" Target="../media/image780.png"/><Relationship Id="rId16" Type="http://schemas.openxmlformats.org/officeDocument/2006/relationships/image" Target="../media/image90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1.png"/><Relationship Id="rId11" Type="http://schemas.openxmlformats.org/officeDocument/2006/relationships/image" Target="../media/image871.png"/><Relationship Id="rId5" Type="http://schemas.openxmlformats.org/officeDocument/2006/relationships/image" Target="../media/image810.png"/><Relationship Id="rId15" Type="http://schemas.openxmlformats.org/officeDocument/2006/relationships/customXml" Target="../ink/ink1.xml"/><Relationship Id="rId10" Type="http://schemas.openxmlformats.org/officeDocument/2006/relationships/image" Target="../media/image861.png"/><Relationship Id="rId4" Type="http://schemas.openxmlformats.org/officeDocument/2006/relationships/image" Target="../media/image800.png"/><Relationship Id="rId9" Type="http://schemas.openxmlformats.org/officeDocument/2006/relationships/image" Target="../media/image851.png"/><Relationship Id="rId14" Type="http://schemas.openxmlformats.org/officeDocument/2006/relationships/image" Target="../media/image47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1.png"/><Relationship Id="rId13" Type="http://schemas.openxmlformats.org/officeDocument/2006/relationships/image" Target="../media/image991.png"/><Relationship Id="rId3" Type="http://schemas.openxmlformats.org/officeDocument/2006/relationships/image" Target="../media/image921.png"/><Relationship Id="rId7" Type="http://schemas.openxmlformats.org/officeDocument/2006/relationships/image" Target="../media/image961.png"/><Relationship Id="rId12" Type="http://schemas.openxmlformats.org/officeDocument/2006/relationships/image" Target="../media/image981.png"/><Relationship Id="rId2" Type="http://schemas.openxmlformats.org/officeDocument/2006/relationships/image" Target="../media/image9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1.png"/><Relationship Id="rId11" Type="http://schemas.openxmlformats.org/officeDocument/2006/relationships/image" Target="../media/image971.png"/><Relationship Id="rId5" Type="http://schemas.openxmlformats.org/officeDocument/2006/relationships/image" Target="../media/image940.png"/><Relationship Id="rId15" Type="http://schemas.openxmlformats.org/officeDocument/2006/relationships/image" Target="../media/image831.png"/><Relationship Id="rId10" Type="http://schemas.openxmlformats.org/officeDocument/2006/relationships/image" Target="../media/image841.png"/><Relationship Id="rId4" Type="http://schemas.openxmlformats.org/officeDocument/2006/relationships/image" Target="../media/image931.png"/><Relationship Id="rId9" Type="http://schemas.openxmlformats.org/officeDocument/2006/relationships/image" Target="../media/image861.png"/><Relationship Id="rId14" Type="http://schemas.openxmlformats.org/officeDocument/2006/relationships/image" Target="../media/image100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1.png"/><Relationship Id="rId3" Type="http://schemas.openxmlformats.org/officeDocument/2006/relationships/image" Target="../media/image1110.png"/><Relationship Id="rId7" Type="http://schemas.openxmlformats.org/officeDocument/2006/relationships/image" Target="../media/image1150.png"/><Relationship Id="rId2" Type="http://schemas.openxmlformats.org/officeDocument/2006/relationships/image" Target="../media/image1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1.png"/><Relationship Id="rId11" Type="http://schemas.openxmlformats.org/officeDocument/2006/relationships/image" Target="../media/image1190.png"/><Relationship Id="rId5" Type="http://schemas.openxmlformats.org/officeDocument/2006/relationships/image" Target="../media/image1130.png"/><Relationship Id="rId10" Type="http://schemas.openxmlformats.org/officeDocument/2006/relationships/image" Target="../media/image1180.png"/><Relationship Id="rId4" Type="http://schemas.openxmlformats.org/officeDocument/2006/relationships/image" Target="../media/image1120.png"/><Relationship Id="rId9" Type="http://schemas.openxmlformats.org/officeDocument/2006/relationships/image" Target="../media/image117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13" Type="http://schemas.openxmlformats.org/officeDocument/2006/relationships/image" Target="../media/image1290.png"/><Relationship Id="rId3" Type="http://schemas.openxmlformats.org/officeDocument/2006/relationships/image" Target="../media/image1200.png"/><Relationship Id="rId7" Type="http://schemas.openxmlformats.org/officeDocument/2006/relationships/image" Target="../media/image1230.png"/><Relationship Id="rId12" Type="http://schemas.openxmlformats.org/officeDocument/2006/relationships/image" Target="../media/image1280.png"/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0.png"/><Relationship Id="rId11" Type="http://schemas.openxmlformats.org/officeDocument/2006/relationships/image" Target="../media/image1270.png"/><Relationship Id="rId5" Type="http://schemas.openxmlformats.org/officeDocument/2006/relationships/image" Target="../media/image1210.png"/><Relationship Id="rId10" Type="http://schemas.openxmlformats.org/officeDocument/2006/relationships/image" Target="../media/image1260.png"/><Relationship Id="rId4" Type="http://schemas.openxmlformats.org/officeDocument/2006/relationships/image" Target="../media/image1160.png"/><Relationship Id="rId9" Type="http://schemas.openxmlformats.org/officeDocument/2006/relationships/image" Target="../media/image1250.png"/><Relationship Id="rId14" Type="http://schemas.openxmlformats.org/officeDocument/2006/relationships/image" Target="../media/image130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3" Type="http://schemas.openxmlformats.org/officeDocument/2006/relationships/image" Target="../media/image820.png"/><Relationship Id="rId7" Type="http://schemas.openxmlformats.org/officeDocument/2006/relationships/image" Target="../media/image86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0.png"/><Relationship Id="rId5" Type="http://schemas.openxmlformats.org/officeDocument/2006/relationships/image" Target="../media/image840.png"/><Relationship Id="rId10" Type="http://schemas.openxmlformats.org/officeDocument/2006/relationships/image" Target="../media/image890.png"/><Relationship Id="rId4" Type="http://schemas.openxmlformats.org/officeDocument/2006/relationships/image" Target="../media/image830.png"/><Relationship Id="rId9" Type="http://schemas.openxmlformats.org/officeDocument/2006/relationships/image" Target="../media/image88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7" Type="http://schemas.openxmlformats.org/officeDocument/2006/relationships/image" Target="../media/image131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0.png"/><Relationship Id="rId5" Type="http://schemas.openxmlformats.org/officeDocument/2006/relationships/image" Target="../media/image920.png"/><Relationship Id="rId4" Type="http://schemas.openxmlformats.org/officeDocument/2006/relationships/image" Target="../media/image91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950.png"/><Relationship Id="rId7" Type="http://schemas.openxmlformats.org/officeDocument/2006/relationships/image" Target="../media/image99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30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960.png"/><Relationship Id="rId9" Type="http://schemas.openxmlformats.org/officeDocument/2006/relationships/image" Target="../media/image101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7" Type="http://schemas.openxmlformats.org/officeDocument/2006/relationships/image" Target="../media/image1330.png"/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0.png"/><Relationship Id="rId5" Type="http://schemas.openxmlformats.org/officeDocument/2006/relationships/image" Target="../media/image1070.png"/><Relationship Id="rId4" Type="http://schemas.openxmlformats.org/officeDocument/2006/relationships/image" Target="../media/image106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0.png"/><Relationship Id="rId3" Type="http://schemas.openxmlformats.org/officeDocument/2006/relationships/image" Target="../media/image1090.png"/><Relationship Id="rId7" Type="http://schemas.openxmlformats.org/officeDocument/2006/relationships/image" Target="../media/image1370.png"/><Relationship Id="rId2" Type="http://schemas.openxmlformats.org/officeDocument/2006/relationships/image" Target="../media/image10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0.png"/><Relationship Id="rId11" Type="http://schemas.openxmlformats.org/officeDocument/2006/relationships/image" Target="../media/image1410.png"/><Relationship Id="rId5" Type="http://schemas.openxmlformats.org/officeDocument/2006/relationships/image" Target="../media/image1350.png"/><Relationship Id="rId10" Type="http://schemas.openxmlformats.org/officeDocument/2006/relationships/image" Target="../media/image1400.png"/><Relationship Id="rId4" Type="http://schemas.openxmlformats.org/officeDocument/2006/relationships/image" Target="../media/image1340.png"/><Relationship Id="rId9" Type="http://schemas.openxmlformats.org/officeDocument/2006/relationships/image" Target="../media/image139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994873"/>
            <a:ext cx="9144000" cy="6096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entury" panose="02040604050505020304" pitchFamily="18" charset="0"/>
              </a:rPr>
              <a:t>PHYS 512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434642"/>
            <a:ext cx="9144000" cy="923296"/>
          </a:xfrm>
        </p:spPr>
        <p:txBody>
          <a:bodyPr>
            <a:normAutofit/>
          </a:bodyPr>
          <a:lstStyle/>
          <a:p>
            <a:r>
              <a:rPr lang="en-US" dirty="0"/>
              <a:t>Saleem Rao</a:t>
            </a:r>
          </a:p>
          <a:p>
            <a:r>
              <a:rPr lang="en-US" dirty="0"/>
              <a:t>Week -01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93180" y="1562652"/>
            <a:ext cx="64056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chemeClr val="tx2"/>
                </a:solidFill>
                <a:latin typeface="Arial Rounded MT Bold" panose="020F0704030504030204" pitchFamily="34" charset="0"/>
              </a:rPr>
              <a:t>Introduction to Quantum Information and Computing </a:t>
            </a:r>
          </a:p>
        </p:txBody>
      </p:sp>
    </p:spTree>
    <p:extLst>
      <p:ext uri="{BB962C8B-B14F-4D97-AF65-F5344CB8AC3E}">
        <p14:creationId xmlns:p14="http://schemas.microsoft.com/office/powerpoint/2010/main" val="3317446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094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Quantum Computing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2577" y="1159210"/>
            <a:ext cx="6981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dirty="0">
                <a:solidFill>
                  <a:srgbClr val="44546A"/>
                </a:solidFill>
                <a:latin typeface="Comic Sans MS" panose="030F0702030302020204" pitchFamily="66" charset="0"/>
                <a:ea typeface="+mj-ea"/>
                <a:cs typeface="+mj-cs"/>
              </a:rPr>
              <a:t>Quantum System are exponentially Powerful 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991" y="1890457"/>
                <a:ext cx="861904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With 300 qubits,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300</m:t>
                        </m:r>
                      </m:sup>
                    </m:sSup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combinations are possible – more than the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number of particles in this universe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91" y="1890457"/>
                <a:ext cx="8619043" cy="830997"/>
              </a:xfrm>
              <a:prstGeom prst="rect">
                <a:avLst/>
              </a:prstGeom>
              <a:blipFill>
                <a:blip r:embed="rId2"/>
                <a:stretch>
                  <a:fillRect l="-1132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838991" y="2954045"/>
            <a:ext cx="8266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All types of problems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can NOT be solved by Quantum Computing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991" y="3547430"/>
            <a:ext cx="951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Pick right computational problem; like, Factoring,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simulation of real quantum system, optimization etc.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24067" y="4611018"/>
            <a:ext cx="3669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Fourier Transform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9782" y="4611019"/>
            <a:ext cx="3656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Design Quantum Algorithm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991" y="5236831"/>
            <a:ext cx="10030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 of Quantum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Computer – Problems that can not be solved by Quant Comp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991" y="5846430"/>
            <a:ext cx="4056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Building a Quantum Computer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21423" y="5236830"/>
            <a:ext cx="75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83090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53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Quantum Computing – </a:t>
            </a: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 misconception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859" y="3751109"/>
            <a:ext cx="10515600" cy="3106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cap="all" dirty="0"/>
              <a:t>10 QUANTUM COMPUTING APPLICATIONS TO KNOW</a:t>
            </a:r>
          </a:p>
          <a:p>
            <a:r>
              <a:rPr lang="en-US" dirty="0"/>
              <a:t>Cybersecurity, Drug Development, Financial Modeling</a:t>
            </a:r>
          </a:p>
          <a:p>
            <a:r>
              <a:rPr lang="en-US" dirty="0"/>
              <a:t>Better Batteries, Cleaner Fertilization</a:t>
            </a:r>
          </a:p>
          <a:p>
            <a:r>
              <a:rPr lang="en-US" dirty="0"/>
              <a:t>Traffic Optimization, Weather Forecasting and Climate Change</a:t>
            </a:r>
          </a:p>
          <a:p>
            <a:r>
              <a:rPr lang="en-US" dirty="0"/>
              <a:t>Artificial Intelligence</a:t>
            </a:r>
          </a:p>
          <a:p>
            <a:r>
              <a:rPr lang="en-US" dirty="0"/>
              <a:t>Solar Capture, Electronic Materials Discovery</a:t>
            </a:r>
          </a:p>
        </p:txBody>
      </p:sp>
      <p:sp>
        <p:nvSpPr>
          <p:cNvPr id="4" name="Rectangle 3"/>
          <p:cNvSpPr/>
          <p:nvPr/>
        </p:nvSpPr>
        <p:spPr>
          <a:xfrm>
            <a:off x="407859" y="1999145"/>
            <a:ext cx="897774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00FF"/>
                </a:solidFill>
              </a:rPr>
              <a:t>Quantum computers</a:t>
            </a:r>
            <a:r>
              <a:rPr lang="en-US" sz="2800" dirty="0">
                <a:solidFill>
                  <a:prstClr val="black"/>
                </a:solidFill>
              </a:rPr>
              <a:t> is </a:t>
            </a:r>
            <a:r>
              <a:rPr lang="en-US" sz="2800" dirty="0">
                <a:solidFill>
                  <a:srgbClr val="C00000"/>
                </a:solidFill>
              </a:rPr>
              <a:t>not ONLY outcome </a:t>
            </a:r>
            <a:r>
              <a:rPr lang="en-US" sz="2800" dirty="0">
                <a:solidFill>
                  <a:prstClr val="black"/>
                </a:solidFill>
              </a:rPr>
              <a:t>of this technology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4487" y="2591622"/>
            <a:ext cx="8261586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This technology can be used in many other fields like, </a:t>
            </a:r>
            <a:r>
              <a:rPr lang="en-US" sz="2400" b="1" dirty="0"/>
              <a:t>Communication, sensing, simulation of real quantum system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0275" y="805573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C3300"/>
                </a:solidFill>
                <a:latin typeface="Harrington" panose="04040505050A02020702" pitchFamily="82" charset="0"/>
              </a:rPr>
              <a:t>a buzz word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4491" y="1319242"/>
            <a:ext cx="770326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More appropriate term is ‘Quantum Information Processing’</a:t>
            </a:r>
          </a:p>
        </p:txBody>
      </p:sp>
    </p:spTree>
    <p:extLst>
      <p:ext uri="{BB962C8B-B14F-4D97-AF65-F5344CB8AC3E}">
        <p14:creationId xmlns:p14="http://schemas.microsoft.com/office/powerpoint/2010/main" val="330199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148"/>
            <a:ext cx="10515600" cy="77541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Quantum Computer We Need for………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1444" y="5204901"/>
            <a:ext cx="26291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Materials and Chemical</a:t>
            </a:r>
          </a:p>
        </p:txBody>
      </p:sp>
      <p:sp>
        <p:nvSpPr>
          <p:cNvPr id="5" name="Rectangle 4"/>
          <p:cNvSpPr/>
          <p:nvPr/>
        </p:nvSpPr>
        <p:spPr>
          <a:xfrm>
            <a:off x="501444" y="3890911"/>
            <a:ext cx="643029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Quantum sensing and metrology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which leverage the extreme sensitivity of qubits to the environment to realize sensing beyond the classical shot noise limit,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1445" y="285392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Quantum networks and communications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which may lead to revolutionary ways to share information.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1444" y="1690148"/>
            <a:ext cx="5809924" cy="430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with extraordinary computational power</a:t>
            </a:r>
          </a:p>
        </p:txBody>
      </p:sp>
      <p:sp>
        <p:nvSpPr>
          <p:cNvPr id="7" name="Rectangle 6"/>
          <p:cNvSpPr/>
          <p:nvPr/>
        </p:nvSpPr>
        <p:spPr>
          <a:xfrm>
            <a:off x="6666271" y="1351593"/>
            <a:ext cx="4687529" cy="1107996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principal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impossible with current technology (even with super computer scientist can think about)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1444" y="6012051"/>
            <a:ext cx="211468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Diagnosis, Pharmacy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4239" y="5558844"/>
            <a:ext cx="57080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Chemical Reactions are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evolution of a quantum system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naturally QC can solve such issues </a:t>
            </a:r>
          </a:p>
        </p:txBody>
      </p:sp>
    </p:spTree>
    <p:extLst>
      <p:ext uri="{BB962C8B-B14F-4D97-AF65-F5344CB8AC3E}">
        <p14:creationId xmlns:p14="http://schemas.microsoft.com/office/powerpoint/2010/main" val="46386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 animBg="1"/>
      <p:bldP spid="7" grpId="0" animBg="1"/>
      <p:bldP spid="8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28180"/>
            <a:ext cx="11353800" cy="73400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Quantum Computing Technology – </a:t>
            </a:r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is special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0606"/>
            <a:ext cx="10515600" cy="3014229"/>
          </a:xfrm>
        </p:spPr>
        <p:txBody>
          <a:bodyPr>
            <a:normAutofit/>
          </a:bodyPr>
          <a:lstStyle/>
          <a:p>
            <a:r>
              <a:rPr lang="en-US" sz="2400" dirty="0"/>
              <a:t>You will learn and use new aspect of Quantum Mechanics</a:t>
            </a:r>
          </a:p>
          <a:p>
            <a:endParaRPr lang="en-US" sz="2400" dirty="0"/>
          </a:p>
          <a:p>
            <a:r>
              <a:rPr lang="en-US" sz="2400" dirty="0"/>
              <a:t>Most of the existing devices (basically, Diode/transistor and laser) belongs to </a:t>
            </a:r>
            <a:r>
              <a:rPr lang="en-US" sz="2400" b="1" dirty="0">
                <a:solidFill>
                  <a:srgbClr val="0000FF"/>
                </a:solidFill>
              </a:rPr>
              <a:t>first generation of Quantum Mechanics</a:t>
            </a:r>
          </a:p>
          <a:p>
            <a:endParaRPr lang="en-US" sz="2400" dirty="0"/>
          </a:p>
          <a:p>
            <a:r>
              <a:rPr lang="en-US" sz="2400" dirty="0"/>
              <a:t>Quantum Computing is </a:t>
            </a:r>
            <a:r>
              <a:rPr lang="en-US" sz="2400" b="1" dirty="0">
                <a:solidFill>
                  <a:srgbClr val="00B050"/>
                </a:solidFill>
              </a:rPr>
              <a:t>‘Second Generation’</a:t>
            </a:r>
            <a:r>
              <a:rPr lang="en-US" sz="2400" dirty="0"/>
              <a:t> of Quantum Mechanics where we use </a:t>
            </a:r>
            <a:r>
              <a:rPr lang="en-US" sz="2400" b="1" dirty="0">
                <a:solidFill>
                  <a:srgbClr val="C00000"/>
                </a:solidFill>
              </a:rPr>
              <a:t>superposition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C00000"/>
                </a:solidFill>
              </a:rPr>
              <a:t>entanglement</a:t>
            </a:r>
            <a:r>
              <a:rPr lang="en-US" sz="2400" dirty="0"/>
              <a:t> concepts of Q.M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4411799"/>
            <a:ext cx="112591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  <a:latin typeface="franklin-gothic-urw"/>
              </a:rPr>
              <a:t>The important new observation is that information is not independent of the physical laws used to store and processes it (see </a:t>
            </a:r>
            <a:r>
              <a:rPr lang="en-US" sz="2000" dirty="0" err="1">
                <a:solidFill>
                  <a:srgbClr val="333333"/>
                </a:solidFill>
                <a:latin typeface="franklin-gothic-urw"/>
              </a:rPr>
              <a:t>Landauer</a:t>
            </a:r>
            <a:r>
              <a:rPr lang="en-US" sz="2000" dirty="0">
                <a:solidFill>
                  <a:srgbClr val="333333"/>
                </a:solidFill>
                <a:latin typeface="franklin-gothic-urw"/>
              </a:rPr>
              <a:t> in further reading). </a:t>
            </a:r>
          </a:p>
          <a:p>
            <a:r>
              <a:rPr lang="en-US" sz="2000" dirty="0">
                <a:solidFill>
                  <a:srgbClr val="333333"/>
                </a:solidFill>
                <a:latin typeface="franklin-gothic-urw"/>
              </a:rPr>
              <a:t>Although </a:t>
            </a:r>
            <a:r>
              <a:rPr lang="en-US" sz="2000" b="1" dirty="0">
                <a:solidFill>
                  <a:srgbClr val="0000FF"/>
                </a:solidFill>
                <a:latin typeface="franklin-gothic-urw"/>
              </a:rPr>
              <a:t>modern computers rely on quantum mechanics to operate</a:t>
            </a:r>
            <a:r>
              <a:rPr lang="en-US" sz="2000" dirty="0">
                <a:solidFill>
                  <a:srgbClr val="333333"/>
                </a:solidFill>
                <a:latin typeface="franklin-gothic-urw"/>
              </a:rPr>
              <a:t>, the information itself is still encoded classically. </a:t>
            </a:r>
          </a:p>
          <a:p>
            <a:r>
              <a:rPr lang="en-US" sz="2000" dirty="0">
                <a:solidFill>
                  <a:srgbClr val="333333"/>
                </a:solidFill>
                <a:latin typeface="franklin-gothic-urw"/>
              </a:rPr>
              <a:t>A new approach is to treat information as a quantum concept and to ask what new insights can be gained by encoding this information in individual quantum systems. In other words, what happens when both the </a:t>
            </a:r>
            <a:r>
              <a:rPr lang="en-US" sz="2000" dirty="0">
                <a:solidFill>
                  <a:srgbClr val="0000FF"/>
                </a:solidFill>
                <a:latin typeface="franklin-gothic-urw"/>
              </a:rPr>
              <a:t>transmission and processing of information </a:t>
            </a:r>
            <a:r>
              <a:rPr lang="en-US" sz="2000" dirty="0">
                <a:solidFill>
                  <a:srgbClr val="333333"/>
                </a:solidFill>
                <a:latin typeface="franklin-gothic-urw"/>
              </a:rPr>
              <a:t>are governed by quantum laws?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4768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7977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is Quantum Computer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385618" y="2506983"/>
            <a:ext cx="68995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Computer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computer that uses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mechanical phenomena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perform operations on data through  devices such as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superposition and entanglement.</a:t>
            </a:r>
          </a:p>
        </p:txBody>
      </p:sp>
      <p:sp>
        <p:nvSpPr>
          <p:cNvPr id="3" name="Rectangle 2"/>
          <p:cNvSpPr/>
          <p:nvPr/>
        </p:nvSpPr>
        <p:spPr>
          <a:xfrm>
            <a:off x="385618" y="112845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Classical Computer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(Binary)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computer that uses voltages flowing through circuits and gates, which can be calculated entirely by classical mechanics.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25255" y="3721091"/>
            <a:ext cx="619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computer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NOT only faster than classical ones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the science/physics behind the operation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computing is entirely different from classical (excising) computer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618" y="5121911"/>
            <a:ext cx="393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n-bits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possible combinations are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913769" y="4842937"/>
                <a:ext cx="3110339" cy="338554"/>
              </a:xfrm>
              <a:prstGeom prst="rect">
                <a:avLst/>
              </a:prstGeom>
              <a:solidFill>
                <a:srgbClr val="CCFFFF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=1028 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𝑐𝑜𝑚𝑏𝑖𝑛𝑎𝑡𝑖𝑜𝑛</m:t>
                      </m:r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769" y="4842937"/>
                <a:ext cx="3110339" cy="338554"/>
              </a:xfrm>
              <a:prstGeom prst="rect">
                <a:avLst/>
              </a:prstGeom>
              <a:blipFill>
                <a:blip r:embed="rId3"/>
                <a:stretch>
                  <a:fillRect l="-1569" t="-3571" r="-1765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913769" y="5497190"/>
                <a:ext cx="913905" cy="307777"/>
              </a:xfrm>
              <a:prstGeom prst="rect">
                <a:avLst/>
              </a:prstGeom>
              <a:solidFill>
                <a:srgbClr val="CC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2</m:t>
                      </m:r>
                      <m:r>
                        <a:rPr kumimoji="0" lang="en-US" sz="20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50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=??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769" y="5497190"/>
                <a:ext cx="913905" cy="307777"/>
              </a:xfrm>
              <a:prstGeom prst="rect">
                <a:avLst/>
              </a:prstGeom>
              <a:blipFill>
                <a:blip r:embed="rId4"/>
                <a:stretch>
                  <a:fillRect l="-6000" r="-6667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50103" r="35757" b="68114"/>
          <a:stretch/>
        </p:blipFill>
        <p:spPr>
          <a:xfrm>
            <a:off x="10205275" y="883695"/>
            <a:ext cx="1812140" cy="22234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0187" y="1180743"/>
            <a:ext cx="1373921" cy="1762505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8140168" y="797481"/>
            <a:ext cx="2306471" cy="2520700"/>
          </a:xfrm>
          <a:prstGeom prst="rightArrow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08565" y="1457667"/>
            <a:ext cx="2202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interested only increased 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Looking for new Technology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9794" y="6333156"/>
            <a:ext cx="11212412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Computer are NOT fast super computer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NEW SCIENCE –SUPERPOSITION AND ENTANGLEMENT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58116" y="57653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0" y="5422264"/>
            <a:ext cx="5505353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1,125,899,906,842,624 = 1.13 x 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combinations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3766" y="5899754"/>
            <a:ext cx="990155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300 qubit you can have a ‘quantum system’ with states same as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particles in universe! </a:t>
            </a:r>
          </a:p>
        </p:txBody>
      </p:sp>
    </p:spTree>
    <p:extLst>
      <p:ext uri="{BB962C8B-B14F-4D97-AF65-F5344CB8AC3E}">
        <p14:creationId xmlns:p14="http://schemas.microsoft.com/office/powerpoint/2010/main" val="35595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7" grpId="0"/>
      <p:bldP spid="9" grpId="0" animBg="1"/>
      <p:bldP spid="10" grpId="0" animBg="1"/>
      <p:bldP spid="14" grpId="0" animBg="1"/>
      <p:bldP spid="15" grpId="0"/>
      <p:bldP spid="6" grpId="0" animBg="1"/>
      <p:bldP spid="18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545" y="14144"/>
            <a:ext cx="10515600" cy="147291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How Different is Quantum Computing from </a:t>
            </a:r>
            <a:r>
              <a:rPr lang="en-US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Classical Computing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6578" y="1486996"/>
            <a:ext cx="2033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Almost the same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26399" y="1494548"/>
            <a:ext cx="3382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Same with additional features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79083" y="1472291"/>
            <a:ext cx="3394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Completely new Sci. and Tech.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6578" y="2243144"/>
            <a:ext cx="6974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Quant Comp will be </a:t>
            </a:r>
            <a:r>
              <a:rPr lang="en-US" sz="2000" b="1" dirty="0">
                <a:solidFill>
                  <a:srgbClr val="C00000"/>
                </a:solidFill>
              </a:rPr>
              <a:t>‘just’ </a:t>
            </a:r>
            <a:r>
              <a:rPr lang="en-US" sz="2000" b="1" dirty="0"/>
              <a:t>much faster than classical computing </a:t>
            </a:r>
          </a:p>
        </p:txBody>
      </p:sp>
      <p:sp>
        <p:nvSpPr>
          <p:cNvPr id="8" name="Oval 7"/>
          <p:cNvSpPr/>
          <p:nvPr/>
        </p:nvSpPr>
        <p:spPr>
          <a:xfrm>
            <a:off x="4106487" y="1403567"/>
            <a:ext cx="3399906" cy="58207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8063" r="8419"/>
          <a:stretch/>
        </p:blipFill>
        <p:spPr>
          <a:xfrm>
            <a:off x="100072" y="4141748"/>
            <a:ext cx="2327563" cy="23151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6934" y="3056994"/>
            <a:ext cx="2376397" cy="3648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8564" r="16170"/>
          <a:stretch/>
        </p:blipFill>
        <p:spPr>
          <a:xfrm>
            <a:off x="6352234" y="3554539"/>
            <a:ext cx="3084946" cy="3151139"/>
          </a:xfrm>
          <a:prstGeom prst="rect">
            <a:avLst/>
          </a:prstGeom>
        </p:spPr>
      </p:pic>
      <p:pic>
        <p:nvPicPr>
          <p:cNvPr id="4098" name="Picture 2" descr="Computer Processor And Motherboard System Chip. CPU Chip Electronic Circuit  Board With Processor Vector Illustration Royalty Free Cliparts, Vectors,  And Stock Illustration. Image 66583146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33" y="3963529"/>
            <a:ext cx="2493376" cy="249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97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88" y="73089"/>
            <a:ext cx="10515600" cy="72676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Classical and Quantum Computing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13" y="2193639"/>
            <a:ext cx="2340427" cy="19495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16945" y="2004776"/>
            <a:ext cx="2087418" cy="22167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16945" y="2845284"/>
            <a:ext cx="2092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Quantum Processor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3252" y="2023063"/>
            <a:ext cx="2340427" cy="19495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61835" y="4256857"/>
            <a:ext cx="3997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Quantum Computer </a:t>
            </a:r>
            <a:r>
              <a:rPr lang="en-US" dirty="0"/>
              <a:t>receive/deliver</a:t>
            </a:r>
          </a:p>
          <a:p>
            <a:r>
              <a:rPr lang="en-US" dirty="0"/>
              <a:t> information from/to </a:t>
            </a:r>
            <a:r>
              <a:rPr lang="en-US" b="1" dirty="0">
                <a:solidFill>
                  <a:srgbClr val="0000FF"/>
                </a:solidFill>
              </a:rPr>
              <a:t>classical computers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002524" y="2722600"/>
            <a:ext cx="1662453" cy="8128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Input data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7481452" y="2706739"/>
            <a:ext cx="1662453" cy="8128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Output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01625" y="3634022"/>
            <a:ext cx="2225033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Data to be processed by QC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80108" y="3683334"/>
            <a:ext cx="2004331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Processed data from QC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87221" y="2174342"/>
            <a:ext cx="148425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Classical data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10730" y="2168201"/>
            <a:ext cx="148425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Classical data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52099" y="1616787"/>
            <a:ext cx="161710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Quantum Data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97453" y="5335584"/>
            <a:ext cx="932639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Mostly Quant Comp receive data from classical computer in the form of combinations of bit (0,1)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11970" y="6238963"/>
            <a:ext cx="769736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Data in ‘quantum processor’ </a:t>
            </a:r>
            <a:r>
              <a:rPr lang="en-US" sz="2400" b="1" dirty="0">
                <a:solidFill>
                  <a:srgbClr val="C00000"/>
                </a:solidFill>
              </a:rPr>
              <a:t>can not </a:t>
            </a:r>
            <a:r>
              <a:rPr lang="en-US" sz="2400" dirty="0"/>
              <a:t>be observed/measured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64977" y="712047"/>
            <a:ext cx="2431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Completely new mean?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8160" y="1123948"/>
            <a:ext cx="1097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user interface there is a classical computers: </a:t>
            </a:r>
            <a:r>
              <a:rPr lang="en-US" b="1" dirty="0">
                <a:solidFill>
                  <a:srgbClr val="0000FF"/>
                </a:solidFill>
              </a:rPr>
              <a:t>we will communicate with Quant Comp</a:t>
            </a:r>
            <a:r>
              <a:rPr lang="en-US" b="1" dirty="0"/>
              <a:t> </a:t>
            </a:r>
            <a:r>
              <a:rPr lang="en-US" dirty="0"/>
              <a:t>through </a:t>
            </a:r>
            <a:r>
              <a:rPr lang="en-US" b="1" dirty="0"/>
              <a:t>classical computer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29664" y="5803504"/>
            <a:ext cx="991604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Data processing in </a:t>
            </a:r>
            <a:r>
              <a:rPr lang="en-US" dirty="0">
                <a:solidFill>
                  <a:srgbClr val="0000FF"/>
                </a:solidFill>
              </a:rPr>
              <a:t>Quant Comp </a:t>
            </a:r>
            <a:r>
              <a:rPr lang="en-US" dirty="0"/>
              <a:t>will be in </a:t>
            </a:r>
            <a:r>
              <a:rPr lang="en-US" dirty="0">
                <a:solidFill>
                  <a:srgbClr val="C00000"/>
                </a:solidFill>
              </a:rPr>
              <a:t>‘quantum state’ </a:t>
            </a:r>
            <a:r>
              <a:rPr lang="en-US" dirty="0"/>
              <a:t>(</a:t>
            </a:r>
            <a:r>
              <a:rPr lang="en-US" sz="1400" dirty="0"/>
              <a:t>NOT in conventional/classical combinations of 0’s and 1’s) </a:t>
            </a:r>
          </a:p>
        </p:txBody>
      </p:sp>
    </p:spTree>
    <p:extLst>
      <p:ext uri="{BB962C8B-B14F-4D97-AF65-F5344CB8AC3E}">
        <p14:creationId xmlns:p14="http://schemas.microsoft.com/office/powerpoint/2010/main" val="3595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7692" y="132026"/>
            <a:ext cx="7613072" cy="102160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Exponentially Large Computing Power of Quantum Computer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85" y="3358334"/>
            <a:ext cx="11430759" cy="3666739"/>
          </a:xfrm>
        </p:spPr>
        <p:txBody>
          <a:bodyPr>
            <a:normAutofit/>
          </a:bodyPr>
          <a:lstStyle/>
          <a:p>
            <a:r>
              <a:rPr lang="en-US" sz="2400" dirty="0"/>
              <a:t>Classically you “measure or don’t” same ON/OFF arrangement exist </a:t>
            </a:r>
            <a:r>
              <a:rPr lang="en-US" sz="2400" b="1" dirty="0">
                <a:solidFill>
                  <a:srgbClr val="00B050"/>
                </a:solidFill>
              </a:rPr>
              <a:t>prior to observation</a:t>
            </a:r>
          </a:p>
          <a:p>
            <a:pPr lvl="0"/>
            <a:r>
              <a:rPr lang="en-US" sz="2400" dirty="0"/>
              <a:t>Quantum mechanically before you do measurement ‘</a:t>
            </a:r>
            <a:r>
              <a:rPr lang="en-US" sz="2400" dirty="0">
                <a:solidFill>
                  <a:srgbClr val="0000FF"/>
                </a:solidFill>
              </a:rPr>
              <a:t>no one knows about the ON/OFF arrangement</a:t>
            </a:r>
            <a:r>
              <a:rPr lang="en-US" sz="2400" dirty="0"/>
              <a:t>’ – Measurements collapse the array into specific order of ON and OFF (like one we observed; </a:t>
            </a:r>
            <a:r>
              <a:rPr lang="en-US" sz="2400" b="1" dirty="0">
                <a:solidFill>
                  <a:srgbClr val="FFC000"/>
                </a:solidFill>
              </a:rPr>
              <a:t>ON</a:t>
            </a:r>
            <a:r>
              <a:rPr lang="en-US" sz="2400" b="1" dirty="0">
                <a:solidFill>
                  <a:prstClr val="black"/>
                </a:solidFill>
              </a:rPr>
              <a:t>/ OFF/ </a:t>
            </a:r>
            <a:r>
              <a:rPr lang="en-US" sz="2400" b="1" dirty="0">
                <a:solidFill>
                  <a:srgbClr val="FFC000"/>
                </a:solidFill>
              </a:rPr>
              <a:t>ON</a:t>
            </a:r>
            <a:r>
              <a:rPr lang="en-US" sz="2400" b="1" dirty="0">
                <a:solidFill>
                  <a:prstClr val="black"/>
                </a:solidFill>
              </a:rPr>
              <a:t>/ </a:t>
            </a:r>
            <a:r>
              <a:rPr lang="en-US" sz="2400" b="1" dirty="0">
                <a:solidFill>
                  <a:srgbClr val="FFC000"/>
                </a:solidFill>
              </a:rPr>
              <a:t>ON</a:t>
            </a:r>
            <a:r>
              <a:rPr lang="en-US" sz="2400" b="1" dirty="0">
                <a:solidFill>
                  <a:prstClr val="black"/>
                </a:solidFill>
              </a:rPr>
              <a:t>/ OFF</a:t>
            </a:r>
          </a:p>
          <a:p>
            <a:r>
              <a:rPr lang="en-US" sz="2400" dirty="0"/>
              <a:t>According to Quantum theory before measurement the </a:t>
            </a:r>
            <a:r>
              <a:rPr lang="en-US" sz="2400" b="1" dirty="0">
                <a:solidFill>
                  <a:srgbClr val="C00000"/>
                </a:solidFill>
              </a:rPr>
              <a:t>array of lamp can be in ‘all 32 (2</a:t>
            </a:r>
            <a:r>
              <a:rPr lang="en-US" sz="2400" b="1" baseline="30000" dirty="0">
                <a:solidFill>
                  <a:srgbClr val="C00000"/>
                </a:solidFill>
              </a:rPr>
              <a:t>5</a:t>
            </a:r>
            <a:r>
              <a:rPr lang="en-US" sz="2400" b="1" dirty="0">
                <a:solidFill>
                  <a:srgbClr val="C00000"/>
                </a:solidFill>
              </a:rPr>
              <a:t>) possible states </a:t>
            </a:r>
            <a:r>
              <a:rPr lang="en-US" sz="2400" dirty="0"/>
              <a:t>(superposition state)’ – Upon measurements/Observation </a:t>
            </a:r>
            <a:r>
              <a:rPr lang="en-US" sz="2400" b="1" dirty="0">
                <a:solidFill>
                  <a:srgbClr val="0000FF"/>
                </a:solidFill>
              </a:rPr>
              <a:t>system will collapse into one of the measureable state!!!!</a:t>
            </a:r>
          </a:p>
          <a:p>
            <a:r>
              <a:rPr lang="en-US" sz="2400" dirty="0"/>
              <a:t>In Quantum Computing we use these exponentially large possible ‘superposition states’ to do computing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747607" y="1479481"/>
            <a:ext cx="3197374" cy="952932"/>
            <a:chOff x="8747607" y="1479481"/>
            <a:chExt cx="3197374" cy="9529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47607" y="1479481"/>
              <a:ext cx="1370794" cy="95293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73262" y="1479481"/>
              <a:ext cx="1371719" cy="95105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4046" r="48819"/>
            <a:stretch/>
          </p:blipFill>
          <p:spPr>
            <a:xfrm>
              <a:off x="9984502" y="1479481"/>
              <a:ext cx="646546" cy="951058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9372937" y="2457095"/>
            <a:ext cx="194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Five Hidden Lamps</a:t>
            </a:r>
          </a:p>
        </p:txBody>
      </p:sp>
      <p:sp>
        <p:nvSpPr>
          <p:cNvPr id="8" name="Rectangle 7"/>
          <p:cNvSpPr/>
          <p:nvPr/>
        </p:nvSpPr>
        <p:spPr>
          <a:xfrm>
            <a:off x="8552868" y="1359870"/>
            <a:ext cx="3392113" cy="80356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8228" y="1250579"/>
            <a:ext cx="6096000" cy="20108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you predict ON/OFF arrangement for these five lamps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No, until you observe/measure it, quite obvious!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OFF/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OFF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524920" y="2823785"/>
            <a:ext cx="1819308" cy="372686"/>
            <a:chOff x="5688665" y="2787089"/>
            <a:chExt cx="1819308" cy="372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5688665" y="2787089"/>
                  <a:ext cx="8443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|</a:t>
                  </a:r>
                  <a14:m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e>
                      </m:d>
                    </m:oMath>
                  </a14:m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|</a:t>
                  </a:r>
                  <a14:m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𝟎</m:t>
                          </m:r>
                        </m:e>
                      </m:d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8665" y="2787089"/>
                  <a:ext cx="844334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0072" t="-119672" r="-58993" b="-1836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6344228" y="2787089"/>
                  <a:ext cx="51450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|</a:t>
                  </a:r>
                  <a14:m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e>
                      </m:d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4228" y="2787089"/>
                  <a:ext cx="514500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7857" t="-119672" r="-97619" b="-1836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6672010" y="2790443"/>
                  <a:ext cx="51450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|</a:t>
                  </a:r>
                  <a14:m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e>
                      </m:d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2010" y="2790443"/>
                  <a:ext cx="514500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7857" t="-121667" r="-97619" b="-18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6993473" y="2790443"/>
                  <a:ext cx="51450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|</a:t>
                  </a:r>
                  <a14:m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𝟎</m:t>
                          </m:r>
                        </m:e>
                      </m:d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3473" y="2790443"/>
                  <a:ext cx="514500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6471" t="-121667" r="-96471" b="-18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792649" y="2823785"/>
                <a:ext cx="10659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𝟎𝟏𝟏𝟎</m:t>
                        </m:r>
                      </m:e>
                    </m:d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2649" y="2823785"/>
                <a:ext cx="1065933" cy="369332"/>
              </a:xfrm>
              <a:prstGeom prst="rect">
                <a:avLst/>
              </a:prstGeom>
              <a:blipFill>
                <a:blip r:embed="rId8"/>
                <a:stretch>
                  <a:fillRect l="-4571" t="-119672" r="-46857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/>
          <p:cNvSpPr/>
          <p:nvPr/>
        </p:nvSpPr>
        <p:spPr>
          <a:xfrm>
            <a:off x="3987598" y="2854865"/>
            <a:ext cx="419082" cy="307171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6379895" y="2859726"/>
            <a:ext cx="419082" cy="307171"/>
          </a:xfrm>
          <a:prstGeom prst="rightArrow">
            <a:avLst/>
          </a:prstGeom>
          <a:noFill/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392905" y="2751667"/>
            <a:ext cx="3412505" cy="5202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77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2" y="0"/>
            <a:ext cx="10515600" cy="103776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omic Sans MS" panose="030F0702030302020204" pitchFamily="66" charset="0"/>
              </a:rPr>
              <a:t>Exponential Scaling /Increase</a:t>
            </a:r>
            <a:br>
              <a:rPr lang="en-US" b="1" dirty="0">
                <a:solidFill>
                  <a:schemeClr val="tx2"/>
                </a:solidFill>
                <a:latin typeface="Comic Sans MS" panose="030F0702030302020204" pitchFamily="66" charset="0"/>
              </a:rPr>
            </a:br>
            <a:r>
              <a:rPr lang="en-US" sz="2400" b="1" dirty="0">
                <a:solidFill>
                  <a:srgbClr val="3333FF"/>
                </a:solidFill>
                <a:latin typeface="Comic Sans MS" panose="030F0702030302020204" pitchFamily="66" charset="0"/>
              </a:rPr>
              <a:t>(Most of the real system grows exponentially and to solve them you QC)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71" t="5932" r="4443" b="5928"/>
          <a:stretch/>
        </p:blipFill>
        <p:spPr>
          <a:xfrm>
            <a:off x="6990735" y="1170039"/>
            <a:ext cx="4906297" cy="3736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721" y="2958249"/>
            <a:ext cx="2704306" cy="2704306"/>
          </a:xfrm>
          <a:prstGeom prst="rect">
            <a:avLst/>
          </a:prstGeom>
        </p:spPr>
      </p:pic>
      <p:pic>
        <p:nvPicPr>
          <p:cNvPr id="1026" name="Picture 2" descr="Image result for rice grai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b="9356"/>
          <a:stretch/>
        </p:blipFill>
        <p:spPr bwMode="auto">
          <a:xfrm>
            <a:off x="685792" y="3085381"/>
            <a:ext cx="3426980" cy="241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21714" b="14700"/>
          <a:stretch/>
        </p:blipFill>
        <p:spPr>
          <a:xfrm flipV="1">
            <a:off x="761992" y="1117498"/>
            <a:ext cx="3200408" cy="13577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4190" t="54637" r="35946" b="35295"/>
          <a:stretch/>
        </p:blipFill>
        <p:spPr>
          <a:xfrm>
            <a:off x="7287467" y="2379847"/>
            <a:ext cx="434110" cy="9703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724591" y="2231014"/>
            <a:ext cx="325210" cy="160154"/>
            <a:chOff x="7724591" y="2231014"/>
            <a:chExt cx="325210" cy="1601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24591" y="2231014"/>
              <a:ext cx="325210" cy="6870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24591" y="2322462"/>
              <a:ext cx="325210" cy="68706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8089978" y="2041474"/>
            <a:ext cx="247816" cy="250819"/>
            <a:chOff x="8089978" y="2041474"/>
            <a:chExt cx="247816" cy="25081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89978" y="2041474"/>
              <a:ext cx="242762" cy="11909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00029" y="2176459"/>
              <a:ext cx="237765" cy="115834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648706" y="2563731"/>
            <a:ext cx="581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Probably King thought in total it will be a small amount, like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3729" y="6042490"/>
            <a:ext cx="250389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if you do calculation,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 total demand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099335" y="5996324"/>
                <a:ext cx="2995244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On 28th day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268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6 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grains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9335" y="5996324"/>
                <a:ext cx="2995244" cy="369332"/>
              </a:xfrm>
              <a:prstGeom prst="rect">
                <a:avLst/>
              </a:prstGeom>
              <a:blipFill>
                <a:blip r:embed="rId10"/>
                <a:stretch>
                  <a:fillRect l="-1626" t="-10000" r="-101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118593" y="6457989"/>
                <a:ext cx="5371407" cy="36933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 Total of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4.61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14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𝑘𝑔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–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461 Billions of metric tons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593" y="6457989"/>
                <a:ext cx="5371407" cy="369332"/>
              </a:xfrm>
              <a:prstGeom prst="rect">
                <a:avLst/>
              </a:prstGeom>
              <a:blipFill>
                <a:blip r:embed="rId11"/>
                <a:stretch>
                  <a:fillRect l="-102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00175" y="5318189"/>
            <a:ext cx="179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he is kidding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30417" y="5118545"/>
            <a:ext cx="1708776" cy="170877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239193" y="5038574"/>
            <a:ext cx="1912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annual world production of rice is approx.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 million metric tons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284818" y="6156207"/>
            <a:ext cx="186676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asked for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year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31557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11" grpId="0"/>
      <p:bldP spid="20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934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Nature is Classical or Quantum Mechanical?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2146" y="2115127"/>
            <a:ext cx="3549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Nature is Quantum Mechanical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6109" y="2115127"/>
            <a:ext cx="1896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But we can not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708" y="1827288"/>
            <a:ext cx="1423821" cy="11799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85529" y="2115127"/>
            <a:ext cx="1304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 nature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0727" y="3743677"/>
            <a:ext cx="10248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Quantum Mechanical processes happening around us “CAN NOT’ be observed/measured/seen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8859" y="4089379"/>
            <a:ext cx="3764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Postulate of Quant. Mech. as well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8170" y="5188364"/>
            <a:ext cx="8093562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Quantum ‘state of the system’ </a:t>
            </a:r>
            <a:r>
              <a:rPr lang="en-US" sz="2400" b="1" dirty="0">
                <a:solidFill>
                  <a:srgbClr val="C00000"/>
                </a:solidFill>
              </a:rPr>
              <a:t>collapse</a:t>
            </a:r>
            <a:r>
              <a:rPr lang="en-US" sz="2400" b="1" dirty="0"/>
              <a:t> upon measurements !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95476" y="2975569"/>
            <a:ext cx="640104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We </a:t>
            </a:r>
            <a:r>
              <a:rPr lang="en-US" b="1" dirty="0">
                <a:solidFill>
                  <a:srgbClr val="FF0000"/>
                </a:solidFill>
              </a:rPr>
              <a:t>CAN NOT </a:t>
            </a:r>
            <a:r>
              <a:rPr lang="en-US" dirty="0"/>
              <a:t>observe/measure useful/interesting quantum states </a:t>
            </a:r>
          </a:p>
        </p:txBody>
      </p:sp>
    </p:spTree>
    <p:extLst>
      <p:ext uri="{BB962C8B-B14F-4D97-AF65-F5344CB8AC3E}">
        <p14:creationId xmlns:p14="http://schemas.microsoft.com/office/powerpoint/2010/main" val="244442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9340273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44546A"/>
                </a:solidFill>
                <a:latin typeface="Comic Sans MS" panose="030F0702030302020204" pitchFamily="66" charset="0"/>
              </a:rPr>
              <a:t>To understand/use a Quantum Computer </a:t>
            </a:r>
            <a:r>
              <a:rPr lang="en-US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we need to know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6726"/>
            <a:ext cx="10515600" cy="50785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is a </a:t>
            </a:r>
            <a:r>
              <a:rPr lang="en-US" b="1" dirty="0"/>
              <a:t>superposition/entangled </a:t>
            </a:r>
            <a:r>
              <a:rPr lang="en-US" dirty="0"/>
              <a:t>state (conceptually, physically and mathematically – PHYS 510, PHYS 512, PHYS 514)</a:t>
            </a:r>
          </a:p>
          <a:p>
            <a:endParaRPr lang="en-US" dirty="0"/>
          </a:p>
          <a:p>
            <a:r>
              <a:rPr lang="en-US" b="1" dirty="0"/>
              <a:t>How to create </a:t>
            </a:r>
            <a:r>
              <a:rPr lang="en-US" dirty="0"/>
              <a:t>a superposition/entangled state (PHYS 512, PHYS 514)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Quantum </a:t>
            </a:r>
            <a:r>
              <a:rPr lang="en-US" b="1" dirty="0"/>
              <a:t>Algorithms</a:t>
            </a:r>
            <a:r>
              <a:rPr lang="en-US" dirty="0"/>
              <a:t> (MATH 570, ICS 561)</a:t>
            </a:r>
          </a:p>
          <a:p>
            <a:endParaRPr lang="en-US" dirty="0"/>
          </a:p>
          <a:p>
            <a:r>
              <a:rPr lang="en-US" dirty="0"/>
              <a:t>Quantum Computer </a:t>
            </a:r>
            <a:r>
              <a:rPr lang="en-US" b="1" dirty="0"/>
              <a:t>Architecture </a:t>
            </a:r>
            <a:r>
              <a:rPr lang="en-US" dirty="0"/>
              <a:t>(COE 530)</a:t>
            </a:r>
          </a:p>
          <a:p>
            <a:endParaRPr lang="en-US" dirty="0"/>
          </a:p>
          <a:p>
            <a:r>
              <a:rPr lang="en-US" b="1" dirty="0"/>
              <a:t>Applications</a:t>
            </a:r>
            <a:r>
              <a:rPr lang="en-US" dirty="0"/>
              <a:t> – Quantum Cryptography, Quantum Communication (ICS 562, COE 531)</a:t>
            </a:r>
          </a:p>
        </p:txBody>
      </p:sp>
    </p:spTree>
    <p:extLst>
      <p:ext uri="{BB962C8B-B14F-4D97-AF65-F5344CB8AC3E}">
        <p14:creationId xmlns:p14="http://schemas.microsoft.com/office/powerpoint/2010/main" val="214742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AF660-0041-463C-8849-26784D876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5473"/>
            <a:ext cx="10515600" cy="904973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Quantum State and Measurements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916DC9-B997-4382-8993-E1973A1673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82" t="28047" r="26498" b="27158"/>
          <a:stretch/>
        </p:blipFill>
        <p:spPr>
          <a:xfrm>
            <a:off x="2128518" y="3026003"/>
            <a:ext cx="1689338" cy="160255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B79F2C-30E3-4CBB-9B6A-ECA1393BEE74}"/>
              </a:ext>
            </a:extLst>
          </p:cNvPr>
          <p:cNvCxnSpPr/>
          <p:nvPr/>
        </p:nvCxnSpPr>
        <p:spPr>
          <a:xfrm>
            <a:off x="5329286" y="2059240"/>
            <a:ext cx="0" cy="1457468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8AF915-C015-41D2-8059-6A6F61F154F6}"/>
              </a:ext>
            </a:extLst>
          </p:cNvPr>
          <p:cNvCxnSpPr/>
          <p:nvPr/>
        </p:nvCxnSpPr>
        <p:spPr>
          <a:xfrm>
            <a:off x="5337142" y="3834353"/>
            <a:ext cx="0" cy="90497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A5AEB3-C42E-4FF2-89EC-F68B5CA49FFB}"/>
              </a:ext>
            </a:extLst>
          </p:cNvPr>
          <p:cNvCxnSpPr/>
          <p:nvPr/>
        </p:nvCxnSpPr>
        <p:spPr>
          <a:xfrm>
            <a:off x="5337142" y="5056969"/>
            <a:ext cx="0" cy="1457468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716C2ED-3C15-4695-8B9C-3F596638C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10" t="4627" r="28522" b="18144"/>
          <a:stretch/>
        </p:blipFill>
        <p:spPr>
          <a:xfrm>
            <a:off x="5698745" y="3158001"/>
            <a:ext cx="397255" cy="725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A6348A-2FFE-40D1-9D8A-22456475D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10" t="4627" r="28522" b="18144"/>
          <a:stretch/>
        </p:blipFill>
        <p:spPr>
          <a:xfrm>
            <a:off x="5698744" y="4413338"/>
            <a:ext cx="397255" cy="725843"/>
          </a:xfrm>
          <a:prstGeom prst="rect">
            <a:avLst/>
          </a:prstGeom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714903-0E63-46D2-B8B5-D8D970084045}"/>
              </a:ext>
            </a:extLst>
          </p:cNvPr>
          <p:cNvCxnSpPr/>
          <p:nvPr/>
        </p:nvCxnSpPr>
        <p:spPr>
          <a:xfrm>
            <a:off x="3761294" y="4289196"/>
            <a:ext cx="1519286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18F0366-A136-4B3C-AF8E-3852B979918D}"/>
              </a:ext>
            </a:extLst>
          </p:cNvPr>
          <p:cNvSpPr txBox="1"/>
          <p:nvPr/>
        </p:nvSpPr>
        <p:spPr>
          <a:xfrm>
            <a:off x="5021995" y="32914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54B142-E6A5-4C42-9ACB-ECFF0DCD567A}"/>
              </a:ext>
            </a:extLst>
          </p:cNvPr>
          <p:cNvSpPr txBox="1"/>
          <p:nvPr/>
        </p:nvSpPr>
        <p:spPr>
          <a:xfrm>
            <a:off x="4994394" y="45241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906AC9-57F6-4717-B95D-443FA6C69034}"/>
              </a:ext>
            </a:extLst>
          </p:cNvPr>
          <p:cNvSpPr txBox="1"/>
          <p:nvPr/>
        </p:nvSpPr>
        <p:spPr>
          <a:xfrm>
            <a:off x="7910901" y="2059240"/>
            <a:ext cx="363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Quantum mechanically, he can pass through </a:t>
            </a:r>
            <a:r>
              <a:rPr lang="en-US" b="1" dirty="0">
                <a:solidFill>
                  <a:srgbClr val="0000FF"/>
                </a:solidFill>
              </a:rPr>
              <a:t>both the doors at the same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07F7DB-2C41-4264-8ADE-436A07465833}"/>
              </a:ext>
            </a:extLst>
          </p:cNvPr>
          <p:cNvSpPr txBox="1"/>
          <p:nvPr/>
        </p:nvSpPr>
        <p:spPr>
          <a:xfrm>
            <a:off x="7910901" y="2849664"/>
            <a:ext cx="2683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However, </a:t>
            </a:r>
            <a:r>
              <a:rPr lang="en-US" b="1" dirty="0">
                <a:solidFill>
                  <a:srgbClr val="C00000"/>
                </a:solidFill>
              </a:rPr>
              <a:t>this step we can not observe/measure 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72538E-158D-4668-B93F-9D35F75EBF02}"/>
              </a:ext>
            </a:extLst>
          </p:cNvPr>
          <p:cNvSpPr txBox="1"/>
          <p:nvPr/>
        </p:nvSpPr>
        <p:spPr>
          <a:xfrm>
            <a:off x="7986316" y="3743523"/>
            <a:ext cx="268310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You have to believe in QM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36F643-8026-4AC0-A489-0CD22C8A6BAD}"/>
              </a:ext>
            </a:extLst>
          </p:cNvPr>
          <p:cNvSpPr txBox="1"/>
          <p:nvPr/>
        </p:nvSpPr>
        <p:spPr>
          <a:xfrm>
            <a:off x="7986316" y="4524104"/>
            <a:ext cx="3872604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If you try to measure/observe, he will pass through 1 or 2, </a:t>
            </a:r>
            <a:r>
              <a:rPr lang="en-US" b="1" dirty="0">
                <a:solidFill>
                  <a:srgbClr val="C00000"/>
                </a:solidFill>
              </a:rPr>
              <a:t>NOT through both, </a:t>
            </a:r>
            <a:r>
              <a:rPr lang="en-US" dirty="0"/>
              <a:t>same as classical system </a:t>
            </a:r>
          </a:p>
        </p:txBody>
      </p:sp>
    </p:spTree>
    <p:extLst>
      <p:ext uri="{BB962C8B-B14F-4D97-AF65-F5344CB8AC3E}">
        <p14:creationId xmlns:p14="http://schemas.microsoft.com/office/powerpoint/2010/main" val="412055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87" y="236933"/>
            <a:ext cx="10515600" cy="66011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Classical and Quantum States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5911" y="1551648"/>
            <a:ext cx="1806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Classical bit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25781" y="1551648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 0, 1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4184" y="1551648"/>
            <a:ext cx="4622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Two bit’s </a:t>
            </a:r>
            <a:r>
              <a:rPr lang="en-US" sz="2000" b="1" dirty="0"/>
              <a:t>possible </a:t>
            </a:r>
            <a:r>
              <a:rPr lang="en-US" sz="2000" b="1" dirty="0">
                <a:solidFill>
                  <a:srgbClr val="00B0F0"/>
                </a:solidFill>
              </a:rPr>
              <a:t>states</a:t>
            </a:r>
            <a:r>
              <a:rPr lang="en-US" sz="2000" b="1" dirty="0"/>
              <a:t> are 00, 01, 10, 11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94184" y="1920980"/>
            <a:ext cx="7718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Three bit’s </a:t>
            </a:r>
            <a:r>
              <a:rPr lang="en-US" sz="2000" b="1" dirty="0"/>
              <a:t>possible </a:t>
            </a:r>
            <a:r>
              <a:rPr lang="en-US" sz="2000" b="1" dirty="0">
                <a:solidFill>
                  <a:srgbClr val="00B0F0"/>
                </a:solidFill>
              </a:rPr>
              <a:t>states </a:t>
            </a:r>
            <a:r>
              <a:rPr lang="en-US" sz="2000" b="1" dirty="0"/>
              <a:t>are 000, 001, 010, 011, ……111 (total of eight)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94184" y="2290312"/>
            <a:ext cx="8027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Four bit’s</a:t>
            </a:r>
            <a:r>
              <a:rPr lang="en-US" sz="2000" b="1" dirty="0"/>
              <a:t> possible </a:t>
            </a:r>
            <a:r>
              <a:rPr lang="en-US" sz="2000" b="1" dirty="0">
                <a:solidFill>
                  <a:srgbClr val="00B0F0"/>
                </a:solidFill>
              </a:rPr>
              <a:t>states</a:t>
            </a:r>
            <a:r>
              <a:rPr lang="en-US" sz="2000" b="1" dirty="0"/>
              <a:t> are 0000, 0001, 0010, 0011, …….1111 (total of 16)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9158" y="3011720"/>
            <a:ext cx="831343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You can send/processes/(system can be) in any </a:t>
            </a:r>
            <a:r>
              <a:rPr lang="en-US" sz="2000" b="1" dirty="0">
                <a:solidFill>
                  <a:srgbClr val="C00000"/>
                </a:solidFill>
              </a:rPr>
              <a:t>ONE</a:t>
            </a:r>
            <a:r>
              <a:rPr lang="en-US" sz="2000" b="1" dirty="0"/>
              <a:t> of these states at a time</a:t>
            </a:r>
          </a:p>
        </p:txBody>
      </p:sp>
      <p:sp>
        <p:nvSpPr>
          <p:cNvPr id="10" name="Oval 9"/>
          <p:cNvSpPr/>
          <p:nvPr/>
        </p:nvSpPr>
        <p:spPr>
          <a:xfrm rot="779245">
            <a:off x="6141118" y="1408949"/>
            <a:ext cx="3011055" cy="142417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5911" y="4065415"/>
            <a:ext cx="188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Quantum bit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15126" y="4074725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 0, 1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94184" y="4082532"/>
            <a:ext cx="904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But </a:t>
            </a:r>
            <a:r>
              <a:rPr lang="en-US" sz="2000" b="1" dirty="0">
                <a:solidFill>
                  <a:srgbClr val="0000FF"/>
                </a:solidFill>
              </a:rPr>
              <a:t>Quant Mechanically </a:t>
            </a:r>
            <a:r>
              <a:rPr lang="en-US" sz="2000" b="1" dirty="0"/>
              <a:t>the system can be in </a:t>
            </a:r>
            <a:r>
              <a:rPr lang="en-US" sz="2000" b="1" dirty="0">
                <a:solidFill>
                  <a:srgbClr val="7030A0"/>
                </a:solidFill>
              </a:rPr>
              <a:t>both 0 and 1 states </a:t>
            </a:r>
            <a:r>
              <a:rPr lang="en-US" sz="2000" b="1" dirty="0"/>
              <a:t>at the same time 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9139" y="4339390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Qubit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94184" y="4933005"/>
            <a:ext cx="8886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Two qubits system can be in all possible states “00, 01, 10, 11” </a:t>
            </a:r>
            <a:r>
              <a:rPr lang="en-US" sz="2000" b="1" dirty="0">
                <a:solidFill>
                  <a:srgbClr val="C00000"/>
                </a:solidFill>
              </a:rPr>
              <a:t>at the same time!!!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03421" y="5503367"/>
            <a:ext cx="924605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/>
              <a:t>Three </a:t>
            </a:r>
            <a:r>
              <a:rPr lang="en-US" sz="1900" b="1" dirty="0">
                <a:solidFill>
                  <a:prstClr val="black"/>
                </a:solidFill>
              </a:rPr>
              <a:t>qubits system can be in all possible states </a:t>
            </a:r>
            <a:r>
              <a:rPr lang="en-US" sz="1900" b="1" dirty="0"/>
              <a:t>000, 001, 010, 011, ……111 (total of eight)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653921" y="5728438"/>
            <a:ext cx="2232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C00000"/>
                </a:solidFill>
              </a:rPr>
              <a:t>at the same time!!!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29158" y="6204569"/>
            <a:ext cx="9034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Four </a:t>
            </a:r>
            <a:r>
              <a:rPr lang="en-US" b="1" dirty="0">
                <a:solidFill>
                  <a:prstClr val="black"/>
                </a:solidFill>
              </a:rPr>
              <a:t>qubits system can be in all possible states </a:t>
            </a:r>
            <a:r>
              <a:rPr lang="en-US" b="1" dirty="0"/>
              <a:t>0000, 0001, 0010, 0011, …….1111 (total of 16)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653921" y="6456379"/>
            <a:ext cx="2232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C00000"/>
                </a:solidFill>
              </a:rPr>
              <a:t>at the same time!!!</a:t>
            </a:r>
          </a:p>
        </p:txBody>
      </p:sp>
      <p:sp>
        <p:nvSpPr>
          <p:cNvPr id="22" name="Rounded Rectangular Callout 21"/>
          <p:cNvSpPr/>
          <p:nvPr/>
        </p:nvSpPr>
        <p:spPr>
          <a:xfrm rot="16200000">
            <a:off x="1013628" y="4443303"/>
            <a:ext cx="914400" cy="2494516"/>
          </a:xfrm>
          <a:prstGeom prst="wedgeRoundRectCallou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03416" y="5336236"/>
            <a:ext cx="2733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You can process many ‘states’ in a single step!!!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2019865" y="946945"/>
            <a:ext cx="1781453" cy="612648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Possible states of a single bit</a:t>
            </a:r>
          </a:p>
        </p:txBody>
      </p:sp>
      <p:sp>
        <p:nvSpPr>
          <p:cNvPr id="21" name="Right Arrow 20"/>
          <p:cNvSpPr/>
          <p:nvPr/>
        </p:nvSpPr>
        <p:spPr>
          <a:xfrm rot="16200000">
            <a:off x="8774712" y="3171779"/>
            <a:ext cx="428653" cy="290349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8188049" y="4501533"/>
            <a:ext cx="1632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Superposition state</a:t>
            </a:r>
          </a:p>
        </p:txBody>
      </p:sp>
    </p:spTree>
    <p:extLst>
      <p:ext uri="{BB962C8B-B14F-4D97-AF65-F5344CB8AC3E}">
        <p14:creationId xmlns:p14="http://schemas.microsoft.com/office/powerpoint/2010/main" val="120004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 animBg="1"/>
      <p:bldP spid="23" grpId="0"/>
      <p:bldP spid="3" grpId="0" animBg="1"/>
      <p:bldP spid="21" grpId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776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Superposition of States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29139" y="1014570"/>
            <a:ext cx="45856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NOT unusual or a special phenomena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0766" y="1747969"/>
            <a:ext cx="7218643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Nature follow it almost every where at atomic and molecular level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780" y="4606590"/>
            <a:ext cx="57911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Richard Feynman proposed in Conference that if you would like to simulate nature build a Quantum Computer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(Physics of Computation Conference,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Edicott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House, MIT, May 6-8, 1981)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67236" y="4491404"/>
            <a:ext cx="5683376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“Nature is not classical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dammit,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 want to make a simulation of nature, you’d better make it quantum mechanical,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by golly, it’s a wonderful problem, because it doesn't look so easy “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7217" y="2250414"/>
            <a:ext cx="9104993" cy="430887"/>
          </a:xfrm>
          <a:prstGeom prst="rect">
            <a:avLst/>
          </a:prstGeom>
          <a:solidFill>
            <a:srgbClr val="CCFF99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Nature follow ‘this rule’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(physicist) learned/discovered it almost 100 years ago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0766" y="2783636"/>
            <a:ext cx="6747085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now due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technological development in last 20 years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measure/ feel it quite often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(in many different systems)</a:t>
            </a:r>
          </a:p>
        </p:txBody>
      </p:sp>
    </p:spTree>
    <p:extLst>
      <p:ext uri="{BB962C8B-B14F-4D97-AF65-F5344CB8AC3E}">
        <p14:creationId xmlns:p14="http://schemas.microsoft.com/office/powerpoint/2010/main" val="155488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07" y="222045"/>
            <a:ext cx="10515600" cy="79865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Comic Sans MS" panose="030F0702030302020204" pitchFamily="66" charset="0"/>
              </a:rPr>
              <a:t>Superposition Concept by Flipping a Coin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539" t="5489" r="13894"/>
          <a:stretch/>
        </p:blipFill>
        <p:spPr>
          <a:xfrm>
            <a:off x="6123707" y="1191927"/>
            <a:ext cx="2733965" cy="4771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000" y="1503459"/>
            <a:ext cx="4117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What is the ‘sate’ of coin (still in air)?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8000" y="2284848"/>
            <a:ext cx="3498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 or T or both – we don’t know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8000" y="3091276"/>
            <a:ext cx="50254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Quantum mechanics says it is both the states 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(superposition of H and T) </a:t>
            </a:r>
            <a:r>
              <a:rPr lang="en-US" sz="2000" b="1" dirty="0"/>
              <a:t>at the same time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16" y="4721259"/>
            <a:ext cx="5490286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single bit can be in 0 and 1 state at the same time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916" y="4340904"/>
            <a:ext cx="654666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Imagine a switch in both ON and OFF state at the same time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74735" y="1842988"/>
            <a:ext cx="3691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Classically – we don’t know the state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74735" y="3065060"/>
            <a:ext cx="319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Quantum mechanically state is </a:t>
            </a:r>
            <a:r>
              <a:rPr lang="en-US" b="1" dirty="0">
                <a:solidFill>
                  <a:srgbClr val="0000FF"/>
                </a:solidFill>
              </a:rPr>
              <a:t>well defined </a:t>
            </a:r>
            <a:r>
              <a:rPr lang="en-US" b="1" dirty="0"/>
              <a:t>– 50% H and 50% 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202" y="6370997"/>
            <a:ext cx="8093562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Quantum ‘state of the system’ </a:t>
            </a:r>
            <a:r>
              <a:rPr lang="en-US" sz="2400" b="1" dirty="0">
                <a:solidFill>
                  <a:srgbClr val="C00000"/>
                </a:solidFill>
              </a:rPr>
              <a:t>collapse</a:t>
            </a:r>
            <a:r>
              <a:rPr lang="en-US" sz="2400" b="1" dirty="0"/>
              <a:t> upon measurements !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58150" y="5974109"/>
            <a:ext cx="749166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Quant mechanically flipped coin is in both states, ‘H and T’ at the same time 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8761615" y="4416604"/>
            <a:ext cx="3304643" cy="1290493"/>
          </a:xfrm>
          <a:prstGeom prst="wedgeEllipseCallou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Before measurements coin is in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superposition state 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(of H and T), However upon measurements coin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collapses 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to either H or T state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54321" y="5854381"/>
            <a:ext cx="211160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Looks nothing new !</a:t>
            </a:r>
          </a:p>
        </p:txBody>
      </p:sp>
    </p:spTree>
    <p:extLst>
      <p:ext uri="{BB962C8B-B14F-4D97-AF65-F5344CB8AC3E}">
        <p14:creationId xmlns:p14="http://schemas.microsoft.com/office/powerpoint/2010/main" val="63205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/>
      <p:bldP spid="11" grpId="0"/>
      <p:bldP spid="13" grpId="0" animBg="1"/>
      <p:bldP spid="12" grpId="0" animBg="1"/>
      <p:bldP spid="14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22502"/>
            <a:ext cx="10515600" cy="669348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44546A"/>
                </a:solidFill>
                <a:latin typeface="Comic Sans MS" panose="030F0702030302020204" pitchFamily="66" charset="0"/>
              </a:rPr>
              <a:t>Flip two Coins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400990" y="1335927"/>
            <a:ext cx="1103482" cy="2019875"/>
            <a:chOff x="7583055" y="2081069"/>
            <a:chExt cx="1103482" cy="2019875"/>
          </a:xfrm>
        </p:grpSpPr>
        <p:pic>
          <p:nvPicPr>
            <p:cNvPr id="2052" name="Picture 4" descr="Flipping Coin High Res Stock Images | Shutterstock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32" t="1" r="43271" b="50984"/>
            <a:stretch/>
          </p:blipFill>
          <p:spPr bwMode="auto">
            <a:xfrm>
              <a:off x="7583055" y="2081069"/>
              <a:ext cx="360218" cy="1307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26842" y="2081069"/>
              <a:ext cx="359695" cy="131075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727655" y="3666527"/>
              <a:ext cx="431235" cy="43123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8890" y="3668090"/>
              <a:ext cx="426757" cy="432854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787504" y="1226375"/>
            <a:ext cx="3266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Classically possible states can be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4085" y="1851399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43988" y="1851397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02214" y="1851398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68994" y="1851399"/>
            <a:ext cx="490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TT</a:t>
            </a:r>
          </a:p>
        </p:txBody>
      </p:sp>
      <p:sp>
        <p:nvSpPr>
          <p:cNvPr id="11" name="Oval 10"/>
          <p:cNvSpPr/>
          <p:nvPr/>
        </p:nvSpPr>
        <p:spPr>
          <a:xfrm>
            <a:off x="6308626" y="1176023"/>
            <a:ext cx="1302328" cy="174536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Callout 11"/>
          <p:cNvSpPr/>
          <p:nvPr/>
        </p:nvSpPr>
        <p:spPr>
          <a:xfrm>
            <a:off x="7221083" y="829376"/>
            <a:ext cx="1980940" cy="612648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What is the state now 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51097" y="1726577"/>
            <a:ext cx="1581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we don’t know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29052" y="2344798"/>
            <a:ext cx="2402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Quantum mechanically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829052" y="2732186"/>
            <a:ext cx="3805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</a:rPr>
              <a:t>System is in all states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“HH, HT, TH, TT”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466" y="3767559"/>
            <a:ext cx="1204906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However, when you try to </a:t>
            </a:r>
            <a:r>
              <a:rPr lang="en-US" b="1" dirty="0">
                <a:solidFill>
                  <a:srgbClr val="C00000"/>
                </a:solidFill>
              </a:rPr>
              <a:t>measure the states </a:t>
            </a:r>
            <a:r>
              <a:rPr lang="en-US" dirty="0"/>
              <a:t>of two coin you will end up (or measure)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any of the these </a:t>
            </a:r>
            <a:r>
              <a:rPr lang="en-US" dirty="0"/>
              <a:t>“</a:t>
            </a:r>
            <a:r>
              <a:rPr lang="en-US" b="1" dirty="0">
                <a:solidFill>
                  <a:prstClr val="black"/>
                </a:solidFill>
              </a:rPr>
              <a:t>HH, HT, TH, TT” </a:t>
            </a:r>
            <a:r>
              <a:rPr lang="en-US" dirty="0">
                <a:solidFill>
                  <a:prstClr val="black"/>
                </a:solidFill>
              </a:rPr>
              <a:t>states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4265" y="4396509"/>
            <a:ext cx="152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Nothing new 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67667" y="4411504"/>
            <a:ext cx="893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Classically, when ever you measure, you will measure the same thing (with certain probability)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6267" y="4923754"/>
            <a:ext cx="765013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Before any measurement</a:t>
            </a:r>
            <a:r>
              <a:rPr lang="en-US" dirty="0"/>
              <a:t>, coins remains in </a:t>
            </a:r>
            <a:r>
              <a:rPr lang="en-US" b="1" dirty="0">
                <a:solidFill>
                  <a:srgbClr val="C00000"/>
                </a:solidFill>
              </a:rPr>
              <a:t>‘all four states’ (superposition state) </a:t>
            </a:r>
          </a:p>
          <a:p>
            <a:r>
              <a:rPr lang="en-US" dirty="0"/>
              <a:t>and </a:t>
            </a:r>
            <a:r>
              <a:rPr lang="en-US" sz="1600" dirty="0"/>
              <a:t>these states can be used to process the information quant mechanically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6267" y="5939411"/>
            <a:ext cx="1021587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Think about if you flip </a:t>
            </a:r>
            <a:r>
              <a:rPr lang="en-US" dirty="0">
                <a:solidFill>
                  <a:srgbClr val="0000FF"/>
                </a:solidFill>
              </a:rPr>
              <a:t>three, four or more coins, </a:t>
            </a:r>
            <a:r>
              <a:rPr lang="en-US" dirty="0"/>
              <a:t>how many ‘states’ will be available in ‘superposition state’?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58989" y="2631540"/>
                <a:ext cx="5542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/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𝑯𝑯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89" y="2631540"/>
                <a:ext cx="554254" cy="276999"/>
              </a:xfrm>
              <a:prstGeom prst="rect">
                <a:avLst/>
              </a:prstGeom>
              <a:blipFill>
                <a:blip r:embed="rId6"/>
                <a:stretch>
                  <a:fillRect l="-26374" t="-180000" r="-106593" b="-2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915440" y="2614536"/>
                <a:ext cx="51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/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𝑯𝑻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440" y="2614536"/>
                <a:ext cx="517386" cy="276999"/>
              </a:xfrm>
              <a:prstGeom prst="rect">
                <a:avLst/>
              </a:prstGeom>
              <a:blipFill>
                <a:blip r:embed="rId7"/>
                <a:stretch>
                  <a:fillRect l="-27059" t="-180000" r="-115294" b="-2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998153" y="2629926"/>
                <a:ext cx="5173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/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𝑻𝑯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153" y="2629926"/>
                <a:ext cx="517386" cy="276999"/>
              </a:xfrm>
              <a:prstGeom prst="rect">
                <a:avLst/>
              </a:prstGeom>
              <a:blipFill>
                <a:blip r:embed="rId8"/>
                <a:stretch>
                  <a:fillRect l="-28235" t="-173913" r="-114118" b="-26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847902" y="2619634"/>
                <a:ext cx="4805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/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𝑻𝑻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7902" y="2619634"/>
                <a:ext cx="480516" cy="276999"/>
              </a:xfrm>
              <a:prstGeom prst="rect">
                <a:avLst/>
              </a:prstGeom>
              <a:blipFill>
                <a:blip r:embed="rId9"/>
                <a:stretch>
                  <a:fillRect l="-29114" t="-180000" r="-124051" b="-2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882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5" grpId="0"/>
      <p:bldP spid="12" grpId="0" animBg="1"/>
      <p:bldP spid="16" grpId="0"/>
      <p:bldP spid="17" grpId="0"/>
      <p:bldP spid="18" grpId="0"/>
      <p:bldP spid="19" grpId="0" animBg="1"/>
      <p:bldP spid="20" grpId="0"/>
      <p:bldP spid="21" grpId="0"/>
      <p:bldP spid="22" grpId="0" animBg="1"/>
      <p:bldP spid="23" grpId="0" animBg="1"/>
      <p:bldP spid="24" grpId="0"/>
      <p:bldP spid="27" grpId="0"/>
      <p:bldP spid="28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77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44546A"/>
                </a:solidFill>
                <a:latin typeface="Comic Sans MS" panose="030F0702030302020204" pitchFamily="66" charset="0"/>
              </a:rPr>
              <a:t>Now Consider a Die </a:t>
            </a:r>
          </a:p>
        </p:txBody>
      </p:sp>
      <p:sp>
        <p:nvSpPr>
          <p:cNvPr id="4" name="AutoShape 2" descr="DIE | significado, definición en el Cambridge English Dictio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484" t="14061" r="10304" b="13212"/>
          <a:stretch/>
        </p:blipFill>
        <p:spPr>
          <a:xfrm>
            <a:off x="9215721" y="1182319"/>
            <a:ext cx="1394691" cy="13854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200" y="1713638"/>
                <a:ext cx="329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/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713638"/>
                <a:ext cx="329834" cy="276999"/>
              </a:xfrm>
              <a:prstGeom prst="rect">
                <a:avLst/>
              </a:prstGeom>
              <a:blipFill>
                <a:blip r:embed="rId3"/>
                <a:stretch>
                  <a:fillRect l="-55556" t="-173913" r="-179630" b="-26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60375" y="1182319"/>
            <a:ext cx="645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When you through a dice, how many outcomes/states are possible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600566" y="1709217"/>
                <a:ext cx="329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/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566" y="1709217"/>
                <a:ext cx="329834" cy="276999"/>
              </a:xfrm>
              <a:prstGeom prst="rect">
                <a:avLst/>
              </a:prstGeom>
              <a:blipFill>
                <a:blip r:embed="rId4"/>
                <a:stretch>
                  <a:fillRect l="-55556" t="-173913" r="-179630" b="-26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351628" y="1709217"/>
                <a:ext cx="329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/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628" y="1709217"/>
                <a:ext cx="329834" cy="276999"/>
              </a:xfrm>
              <a:prstGeom prst="rect">
                <a:avLst/>
              </a:prstGeom>
              <a:blipFill>
                <a:blip r:embed="rId5"/>
                <a:stretch>
                  <a:fillRect l="-55556" t="-173913" r="-179630" b="-26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091387" y="1713638"/>
                <a:ext cx="329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/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387" y="1713638"/>
                <a:ext cx="329834" cy="276999"/>
              </a:xfrm>
              <a:prstGeom prst="rect">
                <a:avLst/>
              </a:prstGeom>
              <a:blipFill>
                <a:blip r:embed="rId6"/>
                <a:stretch>
                  <a:fillRect l="-53704" t="-173913" r="-181481" b="-26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784966" y="1718939"/>
                <a:ext cx="329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/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4966" y="1718939"/>
                <a:ext cx="329834" cy="276999"/>
              </a:xfrm>
              <a:prstGeom prst="rect">
                <a:avLst/>
              </a:prstGeom>
              <a:blipFill>
                <a:blip r:embed="rId7"/>
                <a:stretch>
                  <a:fillRect l="-55556" t="-180000" r="-179630" b="-2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524725" y="1709216"/>
                <a:ext cx="3298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/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725" y="1709216"/>
                <a:ext cx="329834" cy="276999"/>
              </a:xfrm>
              <a:prstGeom prst="rect">
                <a:avLst/>
              </a:prstGeom>
              <a:blipFill>
                <a:blip r:embed="rId8"/>
                <a:stretch>
                  <a:fillRect l="-53704" t="-173913" r="-181481" b="-26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13362" y="2177433"/>
            <a:ext cx="5926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the die is fair all six possible outcomes are equally probable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24136" y="2881749"/>
                <a:ext cx="2605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Probability of getting</a:t>
                </a:r>
                <a:r>
                  <a:rPr lang="en-US" b="1" dirty="0">
                    <a:solidFill>
                      <a:prstClr val="black"/>
                    </a:solidFill>
                  </a:rPr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136" y="2881749"/>
                <a:ext cx="2605906" cy="369332"/>
              </a:xfrm>
              <a:prstGeom prst="rect">
                <a:avLst/>
              </a:prstGeom>
              <a:blipFill>
                <a:blip r:embed="rId9"/>
                <a:stretch>
                  <a:fillRect l="-2108" t="-121667" r="-14286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530729" y="2881749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52147" y="3066415"/>
            <a:ext cx="308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 for all possible outcomes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24136" y="3338679"/>
                <a:ext cx="25530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Probability of getting</a:t>
                </a:r>
                <a:r>
                  <a:rPr lang="en-US" b="1" dirty="0">
                    <a:solidFill>
                      <a:prstClr val="black"/>
                    </a:solidFill>
                  </a:rPr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136" y="3338679"/>
                <a:ext cx="2553007" cy="369332"/>
              </a:xfrm>
              <a:prstGeom prst="rect">
                <a:avLst/>
              </a:prstGeom>
              <a:blipFill>
                <a:blip r:embed="rId10"/>
                <a:stretch>
                  <a:fillRect l="-2148" t="-121667" r="-16468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3528785" y="3338679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1/6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6556" y="4895572"/>
            <a:ext cx="1527244" cy="13845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83132" y="5043861"/>
            <a:ext cx="620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you through ‘two dies’ together, how many possible outcomes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90600" y="5468210"/>
                <a:ext cx="4676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/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468210"/>
                <a:ext cx="467692" cy="276999"/>
              </a:xfrm>
              <a:prstGeom prst="rect">
                <a:avLst/>
              </a:prstGeom>
              <a:blipFill>
                <a:blip r:embed="rId12"/>
                <a:stretch>
                  <a:fillRect l="-31579" t="-177778" r="-128947" b="-26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752966" y="5463789"/>
                <a:ext cx="4676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/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966" y="5463789"/>
                <a:ext cx="467692" cy="276999"/>
              </a:xfrm>
              <a:prstGeom prst="rect">
                <a:avLst/>
              </a:prstGeom>
              <a:blipFill>
                <a:blip r:embed="rId13"/>
                <a:stretch>
                  <a:fillRect l="-31579" t="-173913" r="-128947" b="-26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504028" y="5463789"/>
                <a:ext cx="4676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/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𝟏𝟑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028" y="5463789"/>
                <a:ext cx="467692" cy="276999"/>
              </a:xfrm>
              <a:prstGeom prst="rect">
                <a:avLst/>
              </a:prstGeom>
              <a:blipFill>
                <a:blip r:embed="rId14"/>
                <a:stretch>
                  <a:fillRect l="-31579" t="-173913" r="-128947" b="-26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243787" y="5468210"/>
                <a:ext cx="4676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/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3787" y="5468210"/>
                <a:ext cx="467692" cy="276999"/>
              </a:xfrm>
              <a:prstGeom prst="rect">
                <a:avLst/>
              </a:prstGeom>
              <a:blipFill>
                <a:blip r:embed="rId15"/>
                <a:stretch>
                  <a:fillRect l="-29870" t="-177778" r="-127273" b="-26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937366" y="5473511"/>
                <a:ext cx="4676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/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7366" y="5473511"/>
                <a:ext cx="467692" cy="276999"/>
              </a:xfrm>
              <a:prstGeom prst="rect">
                <a:avLst/>
              </a:prstGeom>
              <a:blipFill>
                <a:blip r:embed="rId16"/>
                <a:stretch>
                  <a:fillRect l="-31169" t="-180000" r="-125974" b="-2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677125" y="5463788"/>
                <a:ext cx="4468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/>
                  <a:t>|1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7125" y="5463788"/>
                <a:ext cx="446854" cy="276999"/>
              </a:xfrm>
              <a:prstGeom prst="rect">
                <a:avLst/>
              </a:prstGeom>
              <a:blipFill>
                <a:blip r:embed="rId17"/>
                <a:stretch>
                  <a:fillRect l="-31081" t="-173913" r="-131081" b="-26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5193429" y="5403201"/>
            <a:ext cx="30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………………</a:t>
            </a:r>
            <a:r>
              <a:rPr lang="en-US" dirty="0">
                <a:solidFill>
                  <a:srgbClr val="0000FF"/>
                </a:solidFill>
              </a:rPr>
              <a:t>Count total yourself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0375" y="3871032"/>
            <a:ext cx="8755346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Remember Quant Mech</a:t>
            </a:r>
            <a:r>
              <a:rPr lang="en-US" dirty="0"/>
              <a:t>. </a:t>
            </a:r>
            <a:r>
              <a:rPr lang="en-US" b="1" dirty="0">
                <a:solidFill>
                  <a:srgbClr val="0000FF"/>
                </a:solidFill>
              </a:rPr>
              <a:t>before measurements </a:t>
            </a:r>
            <a:r>
              <a:rPr lang="en-US" dirty="0"/>
              <a:t>the die will remain in all ‘possible six states’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3362" y="6282773"/>
            <a:ext cx="886704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Remember</a:t>
            </a:r>
            <a:r>
              <a:rPr lang="en-US" dirty="0">
                <a:solidFill>
                  <a:prstClr val="black"/>
                </a:solidFill>
              </a:rPr>
              <a:t> Quant Mech.</a:t>
            </a:r>
            <a:r>
              <a:rPr lang="en-US" dirty="0"/>
              <a:t> before measurements two dies will remain in all ‘possible …. states’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42045" y="5831976"/>
                <a:ext cx="2649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Probability of getting</a:t>
                </a:r>
                <a:r>
                  <a:rPr lang="en-US" b="1" dirty="0">
                    <a:solidFill>
                      <a:prstClr val="black"/>
                    </a:solidFill>
                  </a:rPr>
                  <a:t>|1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45" y="5831976"/>
                <a:ext cx="2649187" cy="369332"/>
              </a:xfrm>
              <a:prstGeom prst="rect">
                <a:avLst/>
              </a:prstGeom>
              <a:blipFill>
                <a:blip r:embed="rId18"/>
                <a:stretch>
                  <a:fillRect l="-2074" t="-121667" r="-16820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3334732" y="5838185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84360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0" grpId="0" animBg="1"/>
      <p:bldP spid="31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855" y="89181"/>
            <a:ext cx="11795219" cy="982127"/>
          </a:xfr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44546A"/>
                </a:solidFill>
                <a:latin typeface="Comic Sans MS" panose="030F0702030302020204" pitchFamily="66" charset="0"/>
              </a:rPr>
              <a:t>Quantum Computing is </a:t>
            </a:r>
            <a:r>
              <a:rPr lang="en-US" sz="3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Probabilistic</a:t>
            </a:r>
            <a:r>
              <a:rPr lang="en-US" sz="3400" b="1" dirty="0">
                <a:solidFill>
                  <a:srgbClr val="44546A"/>
                </a:solidFill>
                <a:latin typeface="Comic Sans MS" panose="030F0702030302020204" pitchFamily="66" charset="0"/>
              </a:rPr>
              <a:t> </a:t>
            </a:r>
            <a:r>
              <a:rPr lang="en-US" sz="3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NOT</a:t>
            </a:r>
            <a:r>
              <a:rPr lang="en-US" sz="3400" b="1" dirty="0">
                <a:solidFill>
                  <a:srgbClr val="44546A"/>
                </a:solidFill>
                <a:latin typeface="Comic Sans MS" panose="030F0702030302020204" pitchFamily="66" charset="0"/>
              </a:rPr>
              <a:t> Deterministic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930" y="1246684"/>
            <a:ext cx="10515600" cy="528397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 know quantum system before measurements remain in all possible states </a:t>
            </a:r>
            <a:r>
              <a:rPr lang="en-US" sz="1900" dirty="0">
                <a:solidFill>
                  <a:srgbClr val="CC6600"/>
                </a:solidFill>
              </a:rPr>
              <a:t>(remember coin/die are NOT real quantum system)</a:t>
            </a:r>
          </a:p>
          <a:p>
            <a:endParaRPr lang="en-US" dirty="0"/>
          </a:p>
          <a:p>
            <a:r>
              <a:rPr lang="en-US" dirty="0"/>
              <a:t>Output of coin/die is probabilistic – if I am </a:t>
            </a:r>
            <a:r>
              <a:rPr lang="en-US" dirty="0">
                <a:solidFill>
                  <a:srgbClr val="0000FF"/>
                </a:solidFill>
              </a:rPr>
              <a:t>interested in specific out put i.e. HH /HT/11/35 etc. </a:t>
            </a:r>
            <a:r>
              <a:rPr lang="en-US" dirty="0"/>
              <a:t>(like in computing) how I will select?</a:t>
            </a:r>
          </a:p>
          <a:p>
            <a:endParaRPr lang="en-US" dirty="0"/>
          </a:p>
          <a:p>
            <a:r>
              <a:rPr lang="en-US" dirty="0"/>
              <a:t>For fair systems probabilities are equal – such probabilistic systems system are not good for computing</a:t>
            </a:r>
          </a:p>
          <a:p>
            <a:endParaRPr lang="en-US" dirty="0"/>
          </a:p>
          <a:p>
            <a:r>
              <a:rPr lang="en-US" dirty="0"/>
              <a:t>Output of quantum system is always probabilistic, and probabilities of all outcomes are not equal, further probabilities of certain outcome can be increased/decreased</a:t>
            </a:r>
          </a:p>
          <a:p>
            <a:endParaRPr lang="en-US" dirty="0"/>
          </a:p>
          <a:p>
            <a:r>
              <a:rPr lang="en-US" dirty="0"/>
              <a:t>If we plot probability histogram,  we can select an out put  ‘max height in histogram’</a:t>
            </a:r>
          </a:p>
        </p:txBody>
      </p:sp>
    </p:spTree>
    <p:extLst>
      <p:ext uri="{BB962C8B-B14F-4D97-AF65-F5344CB8AC3E}">
        <p14:creationId xmlns:p14="http://schemas.microsoft.com/office/powerpoint/2010/main" val="63747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60821"/>
            <a:ext cx="10515600" cy="76171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44546A"/>
                </a:solidFill>
                <a:latin typeface="Comic Sans MS" panose="030F0702030302020204" pitchFamily="66" charset="0"/>
              </a:rPr>
              <a:t>Consider three Qubits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422" y="935126"/>
            <a:ext cx="426757" cy="432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415" y="935126"/>
            <a:ext cx="426757" cy="432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172" y="935126"/>
            <a:ext cx="426757" cy="4328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5018" y="983672"/>
            <a:ext cx="332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Classically possible outcomes are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8263" y="937505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45009" y="1483111"/>
                <a:ext cx="7902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𝟎𝟎𝟎</m:t>
                        </m:r>
                      </m:e>
                    </m:d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009" y="1483111"/>
                <a:ext cx="790216" cy="369332"/>
              </a:xfrm>
              <a:prstGeom prst="rect">
                <a:avLst/>
              </a:prstGeom>
              <a:blipFill>
                <a:blip r:embed="rId3"/>
                <a:stretch>
                  <a:fillRect l="-6154" t="-119672" r="-63077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643432" y="1483111"/>
                <a:ext cx="7902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𝟎𝟎𝟏</m:t>
                        </m:r>
                      </m:e>
                    </m:d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432" y="1483111"/>
                <a:ext cx="790216" cy="369332"/>
              </a:xfrm>
              <a:prstGeom prst="rect">
                <a:avLst/>
              </a:prstGeom>
              <a:blipFill>
                <a:blip r:embed="rId4"/>
                <a:stretch>
                  <a:fillRect l="-6977" t="-119672" r="-63566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871869" y="1483111"/>
                <a:ext cx="7902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𝟎𝟏𝟎</m:t>
                        </m:r>
                      </m:e>
                    </m:d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869" y="1483111"/>
                <a:ext cx="790216" cy="369332"/>
              </a:xfrm>
              <a:prstGeom prst="rect">
                <a:avLst/>
              </a:prstGeom>
              <a:blipFill>
                <a:blip r:embed="rId5"/>
                <a:stretch>
                  <a:fillRect l="-6154" t="-119672" r="-63077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943287" y="1483111"/>
                <a:ext cx="17295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𝟎𝟏𝟏</m:t>
                        </m:r>
                      </m:e>
                    </m:d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……………..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287" y="1483111"/>
                <a:ext cx="1729576" cy="369332"/>
              </a:xfrm>
              <a:prstGeom prst="rect">
                <a:avLst/>
              </a:prstGeom>
              <a:blipFill>
                <a:blip r:embed="rId6"/>
                <a:stretch>
                  <a:fillRect l="-3169" t="-119672" r="-2817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670490" y="1473875"/>
                <a:ext cx="7902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𝟏𝟏𝟏</m:t>
                        </m:r>
                      </m:e>
                    </m:d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490" y="1473875"/>
                <a:ext cx="790216" cy="369332"/>
              </a:xfrm>
              <a:prstGeom prst="rect">
                <a:avLst/>
              </a:prstGeom>
              <a:blipFill>
                <a:blip r:embed="rId7"/>
                <a:stretch>
                  <a:fillRect l="-6154" t="-121667" r="-63077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27871" y="2341154"/>
            <a:ext cx="496332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Quant Processor before measurements three coins will remain in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superposition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eight states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0021" y="3033827"/>
            <a:ext cx="686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in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 computing process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interested in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ONE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outcome!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0266" y="1927918"/>
            <a:ext cx="578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possible outcomes (after H gates) are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equally probable?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074" y="3522269"/>
            <a:ext cx="550716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Quant computer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provide the required output ?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2531" y="3347653"/>
            <a:ext cx="1390008" cy="13900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60021" y="4444875"/>
                <a:ext cx="53072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 fair die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chances of getting any output (say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is 1/6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21" y="4444875"/>
                <a:ext cx="5307222" cy="369332"/>
              </a:xfrm>
              <a:prstGeom prst="rect">
                <a:avLst/>
              </a:prstGeom>
              <a:blipFill>
                <a:blip r:embed="rId9"/>
                <a:stretch>
                  <a:fillRect l="-1034" t="-119672" r="-460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45009" y="5359655"/>
                <a:ext cx="76099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If my die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(a cheater’s/biased die)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 not fair and probability of getting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1/2 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009" y="5359655"/>
                <a:ext cx="7609904" cy="369332"/>
              </a:xfrm>
              <a:prstGeom prst="rect">
                <a:avLst/>
              </a:prstGeom>
              <a:blipFill>
                <a:blip r:embed="rId10"/>
                <a:stretch>
                  <a:fillRect l="-641" t="-119672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2325028" y="4831839"/>
            <a:ext cx="554337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Histogram of the possible outputs will have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height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27871" y="5951269"/>
                <a:ext cx="4491248" cy="64633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Histogram of the possible outputs will have different heights – max height is for state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71" y="5951269"/>
                <a:ext cx="4491248" cy="646331"/>
              </a:xfrm>
              <a:prstGeom prst="rect">
                <a:avLst/>
              </a:prstGeom>
              <a:blipFill>
                <a:blip r:embed="rId11"/>
                <a:stretch>
                  <a:fillRect l="-1221" t="-26415" r="-8412" b="-10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7940991" y="4196532"/>
            <a:ext cx="3444111" cy="1220671"/>
            <a:chOff x="7940991" y="4196532"/>
            <a:chExt cx="3444111" cy="1220671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8252590" y="5097239"/>
              <a:ext cx="31325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8501973" y="4727907"/>
              <a:ext cx="156435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8352345" y="4196532"/>
              <a:ext cx="16625" cy="10717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8468725" y="5047871"/>
              <a:ext cx="2818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1       2       3       4       5        6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33987" y="4729613"/>
              <a:ext cx="156435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518385" y="4721759"/>
              <a:ext cx="156435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001610" y="4730072"/>
              <a:ext cx="156435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451616" y="4724465"/>
              <a:ext cx="156435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989318" y="4730071"/>
              <a:ext cx="156435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940991" y="4544947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1/6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-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912050" y="5568762"/>
            <a:ext cx="3469206" cy="1344530"/>
            <a:chOff x="7930522" y="5568762"/>
            <a:chExt cx="3469206" cy="1344530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8267216" y="6593328"/>
              <a:ext cx="31325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8516599" y="6445535"/>
              <a:ext cx="156435" cy="1423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H="1">
              <a:off x="8366971" y="5692621"/>
              <a:ext cx="16625" cy="10717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483351" y="6543960"/>
              <a:ext cx="2818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1       2       3       4       5        6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9048613" y="6438928"/>
              <a:ext cx="156435" cy="1423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9533011" y="6439387"/>
              <a:ext cx="156435" cy="1423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016236" y="5798847"/>
              <a:ext cx="156435" cy="7916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0466242" y="6442093"/>
              <a:ext cx="156435" cy="1423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003944" y="6447699"/>
              <a:ext cx="156435" cy="1423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955617" y="6041036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1/6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-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930522" y="5568762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1/2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-</a:t>
              </a:r>
            </a:p>
          </p:txBody>
        </p:sp>
      </p:grpSp>
      <p:sp>
        <p:nvSpPr>
          <p:cNvPr id="56" name="Right Arrow 55"/>
          <p:cNvSpPr/>
          <p:nvPr/>
        </p:nvSpPr>
        <p:spPr>
          <a:xfrm>
            <a:off x="6929718" y="1383459"/>
            <a:ext cx="1592756" cy="162036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74950" y="1715722"/>
            <a:ext cx="1487565" cy="92333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classical combination of input</a:t>
            </a:r>
          </a:p>
        </p:txBody>
      </p:sp>
      <p:sp>
        <p:nvSpPr>
          <p:cNvPr id="58" name="Right Arrow 57"/>
          <p:cNvSpPr/>
          <p:nvPr/>
        </p:nvSpPr>
        <p:spPr>
          <a:xfrm>
            <a:off x="10542976" y="1392185"/>
            <a:ext cx="1592756" cy="1620363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513630" y="1737530"/>
            <a:ext cx="148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classical combination of output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728888" y="2751774"/>
            <a:ext cx="3610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all outcomes are equally probable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Computer is useless 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8418572" y="1650721"/>
            <a:ext cx="2098116" cy="1144796"/>
            <a:chOff x="8418572" y="1650721"/>
            <a:chExt cx="2098116" cy="1144796"/>
          </a:xfrm>
        </p:grpSpPr>
        <p:sp>
          <p:nvSpPr>
            <p:cNvPr id="45" name="Rectangle 44"/>
            <p:cNvSpPr/>
            <p:nvPr/>
          </p:nvSpPr>
          <p:spPr>
            <a:xfrm>
              <a:off x="9022862" y="1650721"/>
              <a:ext cx="895121" cy="1117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8418572" y="1850125"/>
              <a:ext cx="6018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8432427" y="2178015"/>
              <a:ext cx="6018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8432432" y="2501285"/>
              <a:ext cx="6018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9901008" y="1854749"/>
              <a:ext cx="6018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9914863" y="2182639"/>
              <a:ext cx="6018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9914868" y="2505909"/>
              <a:ext cx="6018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9059348" y="2149186"/>
              <a:ext cx="9519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Quant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Process.</a:t>
              </a: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6193" y="1630440"/>
            <a:ext cx="1072989" cy="64668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92947" y="4023874"/>
            <a:ext cx="5722529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Algorithms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increases the probability of required outcome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382377" y="3506331"/>
            <a:ext cx="181427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Algorithms</a:t>
            </a:r>
          </a:p>
        </p:txBody>
      </p:sp>
    </p:spTree>
    <p:extLst>
      <p:ext uri="{BB962C8B-B14F-4D97-AF65-F5344CB8AC3E}">
        <p14:creationId xmlns:p14="http://schemas.microsoft.com/office/powerpoint/2010/main" val="369097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6" grpId="0"/>
      <p:bldP spid="17" grpId="0" animBg="1"/>
      <p:bldP spid="19" grpId="0"/>
      <p:bldP spid="20" grpId="0"/>
      <p:bldP spid="21" grpId="0" animBg="1"/>
      <p:bldP spid="22" grpId="0" animBg="1"/>
      <p:bldP spid="56" grpId="0" animBg="1"/>
      <p:bldP spid="57" grpId="0"/>
      <p:bldP spid="58" grpId="0" animBg="1"/>
      <p:bldP spid="59" grpId="0"/>
      <p:bldP spid="64" grpId="0"/>
      <p:bldP spid="46" grpId="0" animBg="1"/>
      <p:bldP spid="5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015" y="226579"/>
            <a:ext cx="10515600" cy="61577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44546A"/>
                </a:solidFill>
                <a:latin typeface="Comic Sans MS" panose="030F0702030302020204" pitchFamily="66" charset="0"/>
              </a:rPr>
              <a:t>Superposition and Measurements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114" y="990352"/>
            <a:ext cx="11455401" cy="56972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Before measurements, in ‘superposition’, quantum system remain in many states at the same time</a:t>
            </a:r>
          </a:p>
          <a:p>
            <a:endParaRPr lang="en-US" dirty="0"/>
          </a:p>
          <a:p>
            <a:r>
              <a:rPr lang="en-US" dirty="0"/>
              <a:t>All these states can be used to processes the information (many information can be processed at the same time in a single step (how? we will see)</a:t>
            </a:r>
          </a:p>
          <a:p>
            <a:endParaRPr lang="en-US" dirty="0"/>
          </a:p>
          <a:p>
            <a:r>
              <a:rPr lang="en-US" b="1" dirty="0">
                <a:solidFill>
                  <a:srgbClr val="CC6600"/>
                </a:solidFill>
              </a:rPr>
              <a:t>Upon measurement </a:t>
            </a:r>
            <a:r>
              <a:rPr lang="en-US" dirty="0"/>
              <a:t>system will </a:t>
            </a:r>
            <a:r>
              <a:rPr lang="en-US" b="1" dirty="0">
                <a:solidFill>
                  <a:srgbClr val="FF0000"/>
                </a:solidFill>
              </a:rPr>
              <a:t>collapse</a:t>
            </a:r>
            <a:r>
              <a:rPr lang="en-US" dirty="0"/>
              <a:t> to any of these possible states </a:t>
            </a:r>
            <a:r>
              <a:rPr lang="en-US" dirty="0">
                <a:solidFill>
                  <a:srgbClr val="0000FF"/>
                </a:solidFill>
              </a:rPr>
              <a:t>(can 2 or millions or billions!)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Every ‘measurement outcome’ have certain probability</a:t>
            </a:r>
            <a:r>
              <a:rPr lang="en-US" dirty="0"/>
              <a:t> – we can never be sure about the outcome If every outcome have same probability, we can not compute anything</a:t>
            </a:r>
          </a:p>
          <a:p>
            <a:endParaRPr lang="en-US" dirty="0"/>
          </a:p>
          <a:p>
            <a:r>
              <a:rPr lang="en-US" dirty="0"/>
              <a:t>To compute something we have to increase the probability of certain out come </a:t>
            </a:r>
            <a:r>
              <a:rPr lang="en-US" dirty="0">
                <a:solidFill>
                  <a:srgbClr val="CC3300"/>
                </a:solidFill>
              </a:rPr>
              <a:t>(like cheater’s die)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02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53" y="106506"/>
            <a:ext cx="11122891" cy="103514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44546A"/>
                </a:solidFill>
                <a:latin typeface="Comic Sans MS" panose="030F0702030302020204" pitchFamily="66" charset="0"/>
              </a:rPr>
              <a:t>Measurement outcomes of a Superposition State </a:t>
            </a:r>
            <a:r>
              <a:rPr lang="en-US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(of a quantum system/state)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098" y="1262862"/>
            <a:ext cx="11353800" cy="515345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Measurements outcome of a quantum system (superposition state) is </a:t>
            </a:r>
            <a:r>
              <a:rPr lang="en-US" b="1" dirty="0">
                <a:solidFill>
                  <a:srgbClr val="00B050"/>
                </a:solidFill>
              </a:rPr>
              <a:t>probabilistic</a:t>
            </a:r>
            <a:r>
              <a:rPr lang="en-US" dirty="0"/>
              <a:t> </a:t>
            </a:r>
            <a:r>
              <a:rPr lang="en-US" b="1" dirty="0"/>
              <a:t>NOT </a:t>
            </a:r>
            <a:r>
              <a:rPr lang="en-US" b="1" dirty="0">
                <a:solidFill>
                  <a:srgbClr val="CC3300"/>
                </a:solidFill>
              </a:rPr>
              <a:t>deterministic</a:t>
            </a:r>
          </a:p>
          <a:p>
            <a:r>
              <a:rPr lang="en-US" b="1" dirty="0"/>
              <a:t>If all possible outcomes</a:t>
            </a:r>
            <a:r>
              <a:rPr lang="en-US" dirty="0"/>
              <a:t>, of a superposition state are equally probable, such quantum system are not useful in quantum computing</a:t>
            </a:r>
          </a:p>
          <a:p>
            <a:r>
              <a:rPr lang="en-US" dirty="0"/>
              <a:t>In quantum computing </a:t>
            </a:r>
            <a:r>
              <a:rPr lang="en-US" b="1" dirty="0">
                <a:solidFill>
                  <a:srgbClr val="0000FF"/>
                </a:solidFill>
              </a:rPr>
              <a:t>we increase the probability</a:t>
            </a:r>
            <a:r>
              <a:rPr lang="en-US" dirty="0"/>
              <a:t> of ‘required outcome’</a:t>
            </a:r>
          </a:p>
          <a:p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How ?? </a:t>
            </a:r>
          </a:p>
          <a:p>
            <a:r>
              <a:rPr lang="en-US" dirty="0"/>
              <a:t>using </a:t>
            </a:r>
            <a:r>
              <a:rPr lang="en-US" b="1" dirty="0">
                <a:solidFill>
                  <a:srgbClr val="CC6600"/>
                </a:solidFill>
              </a:rPr>
              <a:t>concept of cheater's die </a:t>
            </a:r>
            <a:r>
              <a:rPr lang="en-US" dirty="0"/>
              <a:t>– call </a:t>
            </a:r>
            <a:r>
              <a:rPr lang="en-US" b="1" dirty="0">
                <a:solidFill>
                  <a:srgbClr val="0000FF"/>
                </a:solidFill>
              </a:rPr>
              <a:t>algorithms </a:t>
            </a:r>
            <a:r>
              <a:rPr lang="en-US" sz="1900" b="1" dirty="0">
                <a:solidFill>
                  <a:schemeClr val="accent4">
                    <a:lumMod val="75000"/>
                  </a:schemeClr>
                </a:solidFill>
              </a:rPr>
              <a:t>(where we will ‘add’ or ‘sub’ </a:t>
            </a:r>
            <a:r>
              <a:rPr lang="en-US" sz="1900" b="1" dirty="0" err="1">
                <a:solidFill>
                  <a:schemeClr val="accent4">
                    <a:lumMod val="75000"/>
                  </a:schemeClr>
                </a:solidFill>
              </a:rPr>
              <a:t>Prob</a:t>
            </a:r>
            <a:r>
              <a:rPr lang="en-US" sz="1900" b="1" dirty="0">
                <a:solidFill>
                  <a:schemeClr val="accent4">
                    <a:lumMod val="75000"/>
                  </a:schemeClr>
                </a:solidFill>
              </a:rPr>
              <a:t> amplitudes)</a:t>
            </a:r>
          </a:p>
          <a:p>
            <a:r>
              <a:rPr lang="en-US" dirty="0"/>
              <a:t>Algorithms increases/decreases the probability of some possible outcomes</a:t>
            </a:r>
          </a:p>
          <a:p>
            <a:r>
              <a:rPr lang="en-US" dirty="0"/>
              <a:t>How algorithms can do this – using concept of interference (that can be constructive or destructive)</a:t>
            </a:r>
          </a:p>
          <a:p>
            <a:r>
              <a:rPr lang="en-US" dirty="0"/>
              <a:t>How we execute these algorithms? – </a:t>
            </a:r>
            <a:r>
              <a:rPr lang="en-US" b="1" dirty="0">
                <a:solidFill>
                  <a:srgbClr val="C00000"/>
                </a:solidFill>
              </a:rPr>
              <a:t>Using quantum gates</a:t>
            </a:r>
            <a:r>
              <a:rPr lang="en-US" dirty="0"/>
              <a:t> </a:t>
            </a:r>
            <a:r>
              <a:rPr lang="en-US" sz="2000" dirty="0"/>
              <a:t>(like classical gates AND, OR, NOT, NAND etc.)</a:t>
            </a:r>
          </a:p>
        </p:txBody>
      </p:sp>
    </p:spTree>
    <p:extLst>
      <p:ext uri="{BB962C8B-B14F-4D97-AF65-F5344CB8AC3E}">
        <p14:creationId xmlns:p14="http://schemas.microsoft.com/office/powerpoint/2010/main" val="211654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7344"/>
            <a:ext cx="10515600" cy="102956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Course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7006"/>
            <a:ext cx="10515600" cy="4351338"/>
          </a:xfrm>
        </p:spPr>
        <p:txBody>
          <a:bodyPr/>
          <a:lstStyle/>
          <a:p>
            <a:r>
              <a:rPr lang="en-US" dirty="0"/>
              <a:t>Give students </a:t>
            </a:r>
            <a:r>
              <a:rPr lang="en-US" b="1" dirty="0"/>
              <a:t>basic knowledge of quantum mechanics </a:t>
            </a:r>
            <a:r>
              <a:rPr lang="en-US" dirty="0"/>
              <a:t>required for quantum computing and quantum information </a:t>
            </a:r>
          </a:p>
          <a:p>
            <a:endParaRPr lang="en-US" dirty="0"/>
          </a:p>
          <a:p>
            <a:r>
              <a:rPr lang="en-US" dirty="0"/>
              <a:t>Explain the </a:t>
            </a:r>
            <a:r>
              <a:rPr lang="en-US" b="1" dirty="0"/>
              <a:t>difference between </a:t>
            </a:r>
            <a:r>
              <a:rPr lang="en-US" dirty="0"/>
              <a:t>conventional (classical) and quantum computing and quantum information processing</a:t>
            </a:r>
          </a:p>
          <a:p>
            <a:endParaRPr lang="en-US" dirty="0"/>
          </a:p>
          <a:p>
            <a:r>
              <a:rPr lang="en-US" dirty="0"/>
              <a:t>Prepare students for upper level courses in the field of quantum computing and quantum information and future careers using quantum-based information technologies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71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53" y="106506"/>
            <a:ext cx="11122891" cy="103514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44546A"/>
                </a:solidFill>
                <a:latin typeface="Comic Sans MS" panose="030F0702030302020204" pitchFamily="66" charset="0"/>
              </a:rPr>
              <a:t>Measurement outcomes of a Superposition State </a:t>
            </a:r>
            <a:r>
              <a:rPr lang="en-US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(of a quantum system/state)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098" y="1235153"/>
            <a:ext cx="11353800" cy="515345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Measurements outcome of a quantum system (superposition state) is </a:t>
            </a:r>
            <a:r>
              <a:rPr lang="en-US" b="1" dirty="0">
                <a:solidFill>
                  <a:srgbClr val="00B050"/>
                </a:solidFill>
              </a:rPr>
              <a:t>probabilistic</a:t>
            </a:r>
            <a:r>
              <a:rPr lang="en-US" dirty="0"/>
              <a:t> </a:t>
            </a:r>
            <a:r>
              <a:rPr lang="en-US" b="1" dirty="0"/>
              <a:t>NOT </a:t>
            </a:r>
            <a:r>
              <a:rPr lang="en-US" b="1" dirty="0">
                <a:solidFill>
                  <a:srgbClr val="CC3300"/>
                </a:solidFill>
              </a:rPr>
              <a:t>deterministic</a:t>
            </a:r>
          </a:p>
          <a:p>
            <a:r>
              <a:rPr lang="en-US" b="1" dirty="0"/>
              <a:t>If all possible outcomes</a:t>
            </a:r>
            <a:r>
              <a:rPr lang="en-US" dirty="0"/>
              <a:t>, of a superposition state are equally probable, such quantum system are less useful in quantum computing</a:t>
            </a:r>
          </a:p>
          <a:p>
            <a:r>
              <a:rPr lang="en-US" dirty="0"/>
              <a:t>In quantum computing </a:t>
            </a:r>
            <a:r>
              <a:rPr lang="en-US" b="1" dirty="0">
                <a:solidFill>
                  <a:srgbClr val="0000FF"/>
                </a:solidFill>
              </a:rPr>
              <a:t>we increase the probability</a:t>
            </a:r>
            <a:r>
              <a:rPr lang="en-US" dirty="0"/>
              <a:t> of ‘required outcome’</a:t>
            </a:r>
          </a:p>
          <a:p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How ?? </a:t>
            </a:r>
          </a:p>
          <a:p>
            <a:r>
              <a:rPr lang="en-US" dirty="0"/>
              <a:t>using </a:t>
            </a:r>
            <a:r>
              <a:rPr lang="en-US" b="1" dirty="0">
                <a:solidFill>
                  <a:srgbClr val="CC6600"/>
                </a:solidFill>
              </a:rPr>
              <a:t>concept of cheater's die </a:t>
            </a:r>
            <a:r>
              <a:rPr lang="en-US" dirty="0"/>
              <a:t>– call </a:t>
            </a:r>
            <a:r>
              <a:rPr lang="en-US" b="1" dirty="0">
                <a:solidFill>
                  <a:srgbClr val="0000FF"/>
                </a:solidFill>
              </a:rPr>
              <a:t>algorithms</a:t>
            </a:r>
          </a:p>
          <a:p>
            <a:r>
              <a:rPr lang="en-US" dirty="0"/>
              <a:t>Algorithms increases/decreases the probability of some possible outcomes</a:t>
            </a:r>
          </a:p>
          <a:p>
            <a:r>
              <a:rPr lang="en-US" dirty="0"/>
              <a:t>How algorithms can do this – using concept of interference (that can be constructive or destructive)</a:t>
            </a:r>
          </a:p>
          <a:p>
            <a:r>
              <a:rPr lang="en-US" dirty="0"/>
              <a:t>How we execute these algorithms? – </a:t>
            </a:r>
            <a:r>
              <a:rPr lang="en-US" b="1" dirty="0">
                <a:solidFill>
                  <a:srgbClr val="C00000"/>
                </a:solidFill>
              </a:rPr>
              <a:t>Using quantum gates</a:t>
            </a:r>
            <a:r>
              <a:rPr lang="en-US" dirty="0"/>
              <a:t> </a:t>
            </a:r>
            <a:r>
              <a:rPr lang="en-US" sz="2000" dirty="0"/>
              <a:t>(classical gates AND, OR, NOT, NAND etc.)</a:t>
            </a:r>
          </a:p>
        </p:txBody>
      </p:sp>
    </p:spTree>
    <p:extLst>
      <p:ext uri="{BB962C8B-B14F-4D97-AF65-F5344CB8AC3E}">
        <p14:creationId xmlns:p14="http://schemas.microsoft.com/office/powerpoint/2010/main" val="185690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45871"/>
            <a:ext cx="11353800" cy="675327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>
                <a:solidFill>
                  <a:schemeClr val="tx2"/>
                </a:solidFill>
                <a:latin typeface="Comic Sans MS" panose="030F0702030302020204" pitchFamily="66" charset="0"/>
              </a:rPr>
              <a:t>Creation of Superposition States: </a:t>
            </a:r>
            <a:r>
              <a:rPr lang="en-US" sz="3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Quantum Gates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594" y="3959143"/>
            <a:ext cx="4300879" cy="2197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34" y="1405961"/>
            <a:ext cx="2340427" cy="19495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47066" y="1217098"/>
            <a:ext cx="2087418" cy="22167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373" y="1235385"/>
            <a:ext cx="2340427" cy="1949594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2832645" y="1934922"/>
            <a:ext cx="1662453" cy="8128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data</a:t>
            </a:r>
          </a:p>
        </p:txBody>
      </p:sp>
      <p:sp>
        <p:nvSpPr>
          <p:cNvPr id="9" name="Right Arrow 8"/>
          <p:cNvSpPr/>
          <p:nvPr/>
        </p:nvSpPr>
        <p:spPr>
          <a:xfrm>
            <a:off x="7311573" y="1919061"/>
            <a:ext cx="1662453" cy="8128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1746" y="2846344"/>
            <a:ext cx="2225033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to be processed by QC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10229" y="2895656"/>
            <a:ext cx="2004331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Processed data from QC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7342" y="1386664"/>
            <a:ext cx="148425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Classical data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40851" y="1380523"/>
            <a:ext cx="148425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Classical data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82220" y="829109"/>
            <a:ext cx="161710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Data 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554082" y="3842998"/>
            <a:ext cx="0" cy="2380771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662315" y="4770240"/>
                <a:ext cx="13986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𝝍</m:t>
                          </m:r>
                        </m:e>
                      </m:d>
                      <m:r>
                        <a:rPr kumimoji="0" lang="en-US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𝟎𝟎𝟎𝟎</m:t>
                          </m:r>
                        </m:e>
                      </m:d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315" y="4770240"/>
                <a:ext cx="1398652" cy="276999"/>
              </a:xfrm>
              <a:prstGeom prst="rect">
                <a:avLst/>
              </a:prstGeom>
              <a:blipFill>
                <a:blip r:embed="rId4"/>
                <a:stretch>
                  <a:fillRect l="-10480" t="-180000" r="-40611" b="-2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508143" y="3494719"/>
                <a:ext cx="5738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𝝍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143" y="3494719"/>
                <a:ext cx="573811" cy="369332"/>
              </a:xfrm>
              <a:prstGeom prst="rect">
                <a:avLst/>
              </a:prstGeom>
              <a:blipFill>
                <a:blip r:embed="rId5"/>
                <a:stretch>
                  <a:fillRect l="-9574" t="-119672" r="-82979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4782848" y="3856854"/>
            <a:ext cx="0" cy="2380771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243322" y="3500822"/>
                <a:ext cx="6331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𝝍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322" y="3500822"/>
                <a:ext cx="633122" cy="369332"/>
              </a:xfrm>
              <a:prstGeom prst="rect">
                <a:avLst/>
              </a:prstGeom>
              <a:blipFill>
                <a:blip r:embed="rId6"/>
                <a:stretch>
                  <a:fillRect t="-119672" r="-75962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15854" y="6226247"/>
                <a:ext cx="11051359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𝝍</m:t>
                              </m:r>
                            </m:e>
                            <m:sup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kumimoji="0" lang="en-US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𝟏𝟔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𝟎𝟎𝟎𝟎</m:t>
                          </m:r>
                        </m:e>
                      </m:d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𝟏𝟔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𝟎𝟎𝟎𝟏</m:t>
                          </m:r>
                        </m:e>
                      </m:d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𝟏𝟔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𝟎𝟎𝟏𝟎</m:t>
                          </m:r>
                        </m:e>
                      </m:d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𝟏𝟔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𝟎𝟎𝟏𝟏</m:t>
                          </m:r>
                        </m:e>
                      </m:d>
                      <m:r>
                        <a:rPr kumimoji="0" lang="en-US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𝟏𝟔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𝟎𝟏𝟎𝟎</m:t>
                          </m:r>
                        </m:e>
                      </m:d>
                      <m:r>
                        <a:rPr kumimoji="0" lang="en-US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𝟏𝟔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𝟎𝟏𝟏𝟎</m:t>
                          </m:r>
                        </m:e>
                      </m:d>
                      <m:r>
                        <a:rPr kumimoji="0" lang="en-US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…</m:t>
                      </m:r>
                      <m:f>
                        <m:fPr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𝟏𝟔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𝟏𝟏𝟏𝟏</m:t>
                          </m:r>
                        </m:e>
                      </m:d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854" y="6226247"/>
                <a:ext cx="11051359" cy="6646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4947066" y="2064039"/>
            <a:ext cx="2092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Processor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91747" y="5101650"/>
            <a:ext cx="224268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states with same probability amplitude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9592638" y="5785904"/>
            <a:ext cx="702702" cy="4757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98009" y="3273040"/>
            <a:ext cx="3333596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converted into quant data,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qubits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no more classical bits 0, 1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4317063" y="3284612"/>
            <a:ext cx="660014" cy="350941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71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934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44546A"/>
                </a:solidFill>
                <a:latin typeface="Comic Sans MS" panose="030F0702030302020204" pitchFamily="66" charset="0"/>
              </a:rPr>
              <a:t>Intro to Quantum Information and Computing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182" y="2111952"/>
            <a:ext cx="10515600" cy="3633066"/>
          </a:xfrm>
        </p:spPr>
        <p:txBody>
          <a:bodyPr>
            <a:normAutofit/>
          </a:bodyPr>
          <a:lstStyle/>
          <a:p>
            <a:r>
              <a:rPr lang="en-US" dirty="0"/>
              <a:t>Superposition state of some naturally excising quantum system</a:t>
            </a:r>
          </a:p>
          <a:p>
            <a:endParaRPr lang="en-US" dirty="0"/>
          </a:p>
          <a:p>
            <a:r>
              <a:rPr lang="en-US" dirty="0"/>
              <a:t>Collapse of quantum state upon measurements (direct or indirect)</a:t>
            </a:r>
          </a:p>
          <a:p>
            <a:endParaRPr lang="en-US" dirty="0"/>
          </a:p>
          <a:p>
            <a:r>
              <a:rPr lang="en-US" dirty="0"/>
              <a:t>Mathematical representation of quantum state – different notations</a:t>
            </a:r>
          </a:p>
          <a:p>
            <a:endParaRPr lang="en-US" dirty="0"/>
          </a:p>
          <a:p>
            <a:r>
              <a:rPr lang="en-US" dirty="0"/>
              <a:t>Rest is mathematical formalism development for quantum computing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709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6982" y="157017"/>
            <a:ext cx="9144000" cy="99752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is Qubit</a:t>
            </a:r>
            <a:br>
              <a:rPr lang="en-US" dirty="0"/>
            </a:br>
            <a:r>
              <a:rPr lang="en-US" sz="2400" b="1" dirty="0">
                <a:solidFill>
                  <a:srgbClr val="7030A0"/>
                </a:solidFill>
                <a:latin typeface="Ink Free" panose="03080402000500000000" pitchFamily="66" charset="0"/>
              </a:rPr>
              <a:t>Simply a  two level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4" y="1405965"/>
            <a:ext cx="5759953" cy="3369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7189" y="5057468"/>
            <a:ext cx="850431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‘0’ and ‘1’ quantum state is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from ‘0’ and ‘1’ bit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concept in classical computers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7189" y="5543238"/>
            <a:ext cx="4788234" cy="369332"/>
          </a:xfrm>
          <a:prstGeom prst="rect">
            <a:avLst/>
          </a:prstGeom>
          <a:solidFill>
            <a:srgbClr val="CCFF99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is why called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bit or in short ‘qubit’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7189" y="6063893"/>
            <a:ext cx="792758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two states of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natural or artificial atom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(system)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be calculated/ measured or explained only using rules of Quantum Mechanics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081271"/>
            <a:ext cx="6096000" cy="1771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Basic unit of information is called a bit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It represents a binary-valued quantity such as a yes/no, on/off, stop/go 1/0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66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934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Summary of Lecture 01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396" y="1580968"/>
            <a:ext cx="1157935" cy="2021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637" y="1417997"/>
            <a:ext cx="265835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State of single flipped coin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30837" y="2134002"/>
                <a:ext cx="1504771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</m:d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837" y="2134002"/>
                <a:ext cx="1504771" cy="610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859" y="4238326"/>
            <a:ext cx="1103472" cy="20179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5637" y="4345709"/>
            <a:ext cx="247830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State of two flipped coin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96365" y="5247301"/>
                <a:ext cx="3438827" cy="4910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</m:d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</m:d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65" y="5247301"/>
                <a:ext cx="3438827" cy="491096"/>
              </a:xfrm>
              <a:prstGeom prst="rect">
                <a:avLst/>
              </a:prstGeom>
              <a:blipFill>
                <a:blip r:embed="rId5"/>
                <a:stretch>
                  <a:fillRect t="-77500" r="-10993" b="-1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5656" y="1513132"/>
            <a:ext cx="1396105" cy="13839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920856" y="2012724"/>
                <a:ext cx="4141454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|2</m:t>
                          </m:r>
                        </m:e>
                      </m:d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0856" y="2012724"/>
                <a:ext cx="4141454" cy="520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5333" y="3232852"/>
            <a:ext cx="1527244" cy="13845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901246" y="3762546"/>
                <a:ext cx="4797852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|11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|12</m:t>
                          </m:r>
                        </m:e>
                      </m:d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e>
                      </m:d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+……….+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246" y="3762546"/>
                <a:ext cx="4797852" cy="5203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828395" y="1417997"/>
            <a:ext cx="1606915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For one fair die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28395" y="4727623"/>
            <a:ext cx="193899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For one unfair dies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754255" y="5123517"/>
                <a:ext cx="61102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Where prob. Of getting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|4</m:t>
                        </m:r>
                      </m:e>
                    </m:d>
                  </m:oMath>
                </a14:m>
                <a:r>
                  <a:rPr lang="en-US" sz="1600" dirty="0"/>
                  <a:t> is ½ and rest of all options have equal prob. 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255" y="5123517"/>
                <a:ext cx="6110262" cy="338554"/>
              </a:xfrm>
              <a:prstGeom prst="rect">
                <a:avLst/>
              </a:prstGeom>
              <a:blipFill>
                <a:blip r:embed="rId10"/>
                <a:stretch>
                  <a:fillRect l="-599" t="-108929" b="-16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828395" y="5684264"/>
                <a:ext cx="4782656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|2</m:t>
                          </m:r>
                        </m:e>
                      </m:d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395" y="5684264"/>
                <a:ext cx="4782656" cy="5203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073993" y="6426856"/>
            <a:ext cx="536249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Sum of probabilities in every case is one – it should be  </a:t>
            </a:r>
          </a:p>
        </p:txBody>
      </p:sp>
      <p:sp>
        <p:nvSpPr>
          <p:cNvPr id="20" name="TextBox 19"/>
          <p:cNvSpPr txBox="1"/>
          <p:nvPr/>
        </p:nvSpPr>
        <p:spPr>
          <a:xfrm rot="20006309">
            <a:off x="1825409" y="2796845"/>
            <a:ext cx="8111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All these states are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NOT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‘true’ quantum states! coin and die are not quantum system quantum systems are more complicated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28395" y="3255524"/>
            <a:ext cx="169937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For two fair dies</a:t>
            </a:r>
          </a:p>
        </p:txBody>
      </p:sp>
    </p:spTree>
    <p:extLst>
      <p:ext uri="{BB962C8B-B14F-4D97-AF65-F5344CB8AC3E}">
        <p14:creationId xmlns:p14="http://schemas.microsoft.com/office/powerpoint/2010/main" val="322569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  <p:bldP spid="11" grpId="0"/>
      <p:bldP spid="13" grpId="0"/>
      <p:bldP spid="14" grpId="0" animBg="1"/>
      <p:bldP spid="16" grpId="0" animBg="1"/>
      <p:bldP spid="17" grpId="0"/>
      <p:bldP spid="18" grpId="0"/>
      <p:bldP spid="19" grpId="0" animBg="1"/>
      <p:bldP spid="20" grpId="0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628" y="290310"/>
            <a:ext cx="11381509" cy="69059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Probabilities concept Classically and Quant Mech.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396" y="1580968"/>
            <a:ext cx="1157935" cy="2021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637" y="1417997"/>
            <a:ext cx="265835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State of single flipped coin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30837" y="2134002"/>
                <a:ext cx="1504771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</m:d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837" y="2134002"/>
                <a:ext cx="1504771" cy="610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5656" y="1513132"/>
            <a:ext cx="1396105" cy="13839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20856" y="2012724"/>
                <a:ext cx="4141454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|2</m:t>
                          </m:r>
                        </m:e>
                      </m:d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0856" y="2012724"/>
                <a:ext cx="4141454" cy="5203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828395" y="1417997"/>
            <a:ext cx="1606915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For one fair die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5637" y="4098488"/>
            <a:ext cx="5707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Classically we know the </a:t>
            </a:r>
            <a:r>
              <a:rPr lang="en-US" b="1" dirty="0"/>
              <a:t>probabilities of possible outcomes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5638" y="4629827"/>
            <a:ext cx="7747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Quantum mechanically </a:t>
            </a:r>
            <a:r>
              <a:rPr lang="en-US" dirty="0"/>
              <a:t>we can also know the </a:t>
            </a:r>
            <a:r>
              <a:rPr lang="en-US" b="1" dirty="0">
                <a:solidFill>
                  <a:srgbClr val="C00000"/>
                </a:solidFill>
              </a:rPr>
              <a:t>probabilities of possible outcomes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3065" y="5385456"/>
            <a:ext cx="4705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this not an acceptable state in Quant Mech.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310438" y="5272618"/>
                <a:ext cx="1504771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</m:d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438" y="5272618"/>
                <a:ext cx="1504771" cy="610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/>
          <p:cNvSpPr/>
          <p:nvPr/>
        </p:nvSpPr>
        <p:spPr>
          <a:xfrm>
            <a:off x="5403314" y="5318934"/>
            <a:ext cx="191110" cy="58922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187482" y="5305076"/>
            <a:ext cx="191110" cy="58922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814698" y="5380407"/>
                <a:ext cx="14646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</m:d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d>
                        <m:dPr>
                          <m:begChr m:val=""/>
                          <m:endChr m:val="⟩"/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4698" y="5380407"/>
                <a:ext cx="1464696" cy="369332"/>
              </a:xfrm>
              <a:prstGeom prst="rect">
                <a:avLst/>
              </a:prstGeom>
              <a:blipFill>
                <a:blip r:embed="rId7"/>
                <a:stretch>
                  <a:fillRect t="-121667" r="-32083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/>
          <p:cNvSpPr/>
          <p:nvPr/>
        </p:nvSpPr>
        <p:spPr>
          <a:xfrm>
            <a:off x="6802807" y="5102308"/>
            <a:ext cx="886514" cy="989544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Quant Mech.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9279394" y="5261829"/>
                <a:ext cx="2955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Where</a:t>
                </a:r>
                <a:r>
                  <a:rPr lang="en-US" b="1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dirty="0"/>
                  <a:t> and</a:t>
                </a:r>
                <a:r>
                  <a:rPr lang="en-US" b="1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dirty="0"/>
                  <a:t> are unknown and  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9394" y="5261829"/>
                <a:ext cx="2955421" cy="646331"/>
              </a:xfrm>
              <a:prstGeom prst="rect">
                <a:avLst/>
              </a:prstGeom>
              <a:blipFill>
                <a:blip r:embed="rId8"/>
                <a:stretch>
                  <a:fillRect l="-1649" t="-4717" r="-185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1416488" y="3669867"/>
            <a:ext cx="941424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These states are </a:t>
            </a:r>
            <a:r>
              <a:rPr lang="en-US" b="1" dirty="0"/>
              <a:t>NOT</a:t>
            </a:r>
            <a:r>
              <a:rPr lang="en-US" dirty="0"/>
              <a:t> of a quantum mechanical system even if coin/die is two/six state </a:t>
            </a:r>
            <a:r>
              <a:rPr lang="en-US" b="1" dirty="0">
                <a:solidFill>
                  <a:srgbClr val="0000FF"/>
                </a:solidFill>
              </a:rPr>
              <a:t>QM system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9811655" y="5528696"/>
                <a:ext cx="1717393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</m:d>
                        </m:e>
                        <m:sup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𝜷</m:t>
                              </m:r>
                            </m:e>
                          </m:d>
                        </m:e>
                        <m:sup>
                          <m:r>
                            <a:rPr lang="en-US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1655" y="5528696"/>
                <a:ext cx="1717393" cy="375552"/>
              </a:xfrm>
              <a:prstGeom prst="rect">
                <a:avLst/>
              </a:prstGeom>
              <a:blipFill>
                <a:blip r:embed="rId9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8667765" y="5943211"/>
                <a:ext cx="3567049" cy="37555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e>
                        </m:d>
                      </m:e>
                      <m:sup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dirty="0"/>
                  <a:t> is probability of getting the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7765" y="5943211"/>
                <a:ext cx="3567049" cy="375552"/>
              </a:xfrm>
              <a:prstGeom prst="rect">
                <a:avLst/>
              </a:prstGeom>
              <a:blipFill>
                <a:blip r:embed="rId10"/>
                <a:stretch>
                  <a:fillRect t="-116129" r="-13333" b="-180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8667766" y="6396691"/>
                <a:ext cx="3524234" cy="375552"/>
              </a:xfrm>
              <a:prstGeom prst="rect">
                <a:avLst/>
              </a:prstGeom>
              <a:solidFill>
                <a:srgbClr val="99CCFF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𝜷</m:t>
                            </m:r>
                          </m:e>
                        </m:d>
                      </m:e>
                      <m:sup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dirty="0"/>
                  <a:t> is probability of getting the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7766" y="6396691"/>
                <a:ext cx="3524234" cy="375552"/>
              </a:xfrm>
              <a:prstGeom prst="rect">
                <a:avLst/>
              </a:prstGeom>
              <a:blipFill>
                <a:blip r:embed="rId11"/>
                <a:stretch>
                  <a:fillRect t="-116129" r="-13841" b="-180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ADAF170-0BA2-4F15-A8DF-63328FE4BE61}"/>
                  </a:ext>
                </a:extLst>
              </p:cNvPr>
              <p:cNvSpPr txBox="1"/>
              <p:nvPr/>
            </p:nvSpPr>
            <p:spPr>
              <a:xfrm>
                <a:off x="4946583" y="6306762"/>
                <a:ext cx="3370538" cy="27699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𝑎𝑛𝑑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are </a:t>
                </a:r>
                <a:r>
                  <a:rPr lang="en-US" b="1" dirty="0"/>
                  <a:t>probability amplitudes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ADAF170-0BA2-4F15-A8DF-63328FE4B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583" y="6306762"/>
                <a:ext cx="3370538" cy="276999"/>
              </a:xfrm>
              <a:prstGeom prst="rect">
                <a:avLst/>
              </a:prstGeom>
              <a:blipFill>
                <a:blip r:embed="rId12"/>
                <a:stretch>
                  <a:fillRect l="-1808" t="-28889" r="-3617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713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 animBg="1"/>
      <p:bldP spid="10" grpId="0"/>
      <p:bldP spid="11" grpId="0"/>
      <p:bldP spid="12" grpId="0"/>
      <p:bldP spid="13" grpId="0"/>
      <p:bldP spid="14" grpId="0" animBg="1"/>
      <p:bldP spid="15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685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Schrodinger’s cat</a:t>
            </a:r>
            <a:b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</a:br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Dead or alive or both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945" y="1326720"/>
            <a:ext cx="470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 cat inside a box with a bowl/bottle of poison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34" y="4395181"/>
            <a:ext cx="4396509" cy="1525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315" y="1496725"/>
            <a:ext cx="5789789" cy="3076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6473" y="2232979"/>
            <a:ext cx="4387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Without opening the box</a:t>
            </a:r>
            <a:r>
              <a:rPr lang="en-US" b="1" dirty="0"/>
              <a:t>, </a:t>
            </a:r>
            <a:r>
              <a:rPr lang="en-US" b="1" dirty="0">
                <a:solidFill>
                  <a:srgbClr val="0000FF"/>
                </a:solidFill>
              </a:rPr>
              <a:t>what you can say </a:t>
            </a:r>
          </a:p>
          <a:p>
            <a:r>
              <a:rPr lang="en-US" b="1" dirty="0">
                <a:solidFill>
                  <a:srgbClr val="0000FF"/>
                </a:solidFill>
              </a:rPr>
              <a:t>about the cat;</a:t>
            </a:r>
            <a:r>
              <a:rPr lang="en-US" b="1" dirty="0"/>
              <a:t> dead or alive?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6473" y="3231521"/>
            <a:ext cx="483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Classically – we don’t know </a:t>
            </a:r>
            <a:r>
              <a:rPr lang="en-US" sz="1600" dirty="0">
                <a:solidFill>
                  <a:srgbClr val="CC9900"/>
                </a:solidFill>
              </a:rPr>
              <a:t>(until we open the box)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473" y="3953164"/>
            <a:ext cx="4547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Quantum mechanically; </a:t>
            </a:r>
            <a:r>
              <a:rPr lang="en-US" b="1" dirty="0">
                <a:solidFill>
                  <a:srgbClr val="FF0000"/>
                </a:solidFill>
              </a:rPr>
              <a:t>both</a:t>
            </a:r>
            <a:r>
              <a:rPr lang="en-US" b="1" dirty="0"/>
              <a:t> (dead and alive)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61451" y="4925215"/>
            <a:ext cx="399045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Quantum State of the cat inside the box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70712" y="6045572"/>
                <a:ext cx="940386" cy="5046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Why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b="1" dirty="0"/>
                  <a:t>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712" y="6045572"/>
                <a:ext cx="940386" cy="504625"/>
              </a:xfrm>
              <a:prstGeom prst="rect">
                <a:avLst/>
              </a:prstGeom>
              <a:blipFill>
                <a:blip r:embed="rId4"/>
                <a:stretch>
                  <a:fillRect l="-5195"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514765" y="5684089"/>
            <a:ext cx="772272" cy="384933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942984" y="5671127"/>
            <a:ext cx="168114" cy="340913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111098" y="6136669"/>
            <a:ext cx="388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Different from previous slides notation!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207109" y="6045571"/>
                <a:ext cx="5060231" cy="5046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b="1" dirty="0">
                    <a:solidFill>
                      <a:prstClr val="black"/>
                    </a:solidFill>
                  </a:rPr>
                  <a:t> is </a:t>
                </a:r>
                <a:r>
                  <a:rPr lang="en-US" b="1" dirty="0">
                    <a:solidFill>
                      <a:srgbClr val="C00000"/>
                    </a:solidFill>
                  </a:rPr>
                  <a:t>NOT</a:t>
                </a:r>
                <a:r>
                  <a:rPr lang="en-US" b="1" dirty="0">
                    <a:solidFill>
                      <a:prstClr val="black"/>
                    </a:solidFill>
                  </a:rPr>
                  <a:t> the </a:t>
                </a:r>
                <a:r>
                  <a:rPr lang="en-US" b="1" dirty="0">
                    <a:solidFill>
                      <a:srgbClr val="0000FF"/>
                    </a:solidFill>
                  </a:rPr>
                  <a:t>probability of one possible outcome! 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7109" y="6045571"/>
                <a:ext cx="5060231" cy="504625"/>
              </a:xfrm>
              <a:prstGeom prst="rect">
                <a:avLst/>
              </a:prstGeom>
              <a:blipFill>
                <a:blip r:embed="rId5"/>
                <a:stretch>
                  <a:fillRect r="-120"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5216538" y="5289525"/>
            <a:ext cx="4452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After opening the box </a:t>
            </a:r>
            <a:r>
              <a:rPr lang="en-US" sz="1400" dirty="0"/>
              <a:t>the state will be same (classically and quantum mechanically) i.e. </a:t>
            </a:r>
            <a:r>
              <a:rPr lang="en-US" sz="1400" b="1" dirty="0"/>
              <a:t>what we observe</a:t>
            </a:r>
            <a:r>
              <a:rPr lang="en-US" sz="1400" dirty="0"/>
              <a:t>/measure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9351902" y="4946910"/>
            <a:ext cx="18901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Before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opening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 the box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2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 animBg="1"/>
      <p:bldP spid="11" grpId="0"/>
      <p:bldP spid="17" grpId="0"/>
      <p:bldP spid="18" grpId="0"/>
      <p:bldP spid="16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5B09BD-ACE3-43B2-BB4E-862CDC609BF7}"/>
              </a:ext>
            </a:extLst>
          </p:cNvPr>
          <p:cNvSpPr txBox="1"/>
          <p:nvPr/>
        </p:nvSpPr>
        <p:spPr>
          <a:xfrm>
            <a:off x="4475169" y="1577130"/>
            <a:ext cx="3326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What is Quantization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6F3A0D-D43D-4193-B271-4B93D2199E27}"/>
              </a:ext>
            </a:extLst>
          </p:cNvPr>
          <p:cNvSpPr txBox="1"/>
          <p:nvPr/>
        </p:nvSpPr>
        <p:spPr>
          <a:xfrm>
            <a:off x="3247684" y="3244334"/>
            <a:ext cx="588565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In Quantum Mechanics every physics quantity is quantized?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661A6B-BC64-4643-9587-D89BBD784EAA}"/>
              </a:ext>
            </a:extLst>
          </p:cNvPr>
          <p:cNvSpPr txBox="1"/>
          <p:nvPr/>
        </p:nvSpPr>
        <p:spPr>
          <a:xfrm>
            <a:off x="2857417" y="4278385"/>
            <a:ext cx="679025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Momentum, position, distance, velocity, electric/magnetic field etc.   </a:t>
            </a:r>
          </a:p>
        </p:txBody>
      </p:sp>
    </p:spTree>
    <p:extLst>
      <p:ext uri="{BB962C8B-B14F-4D97-AF65-F5344CB8AC3E}">
        <p14:creationId xmlns:p14="http://schemas.microsoft.com/office/powerpoint/2010/main" val="154003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073" y="106507"/>
            <a:ext cx="10515600" cy="65087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Quantization of Physical Quantities?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665" y="4506767"/>
            <a:ext cx="2518378" cy="1899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-324" b="8435"/>
          <a:stretch/>
        </p:blipFill>
        <p:spPr>
          <a:xfrm>
            <a:off x="653890" y="944130"/>
            <a:ext cx="4518478" cy="33784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793" y="3934813"/>
            <a:ext cx="694036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Stairs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20562" y="3934813"/>
            <a:ext cx="726481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Ramp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2599" y="1164294"/>
            <a:ext cx="3550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can at any height from the floor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12599" y="1857412"/>
            <a:ext cx="465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Height from the floor = n x height of each step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84717" y="1183085"/>
            <a:ext cx="726481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Ramp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72425" y="1857412"/>
            <a:ext cx="694036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Stairs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24933" y="2598200"/>
            <a:ext cx="355751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In case of stairs ‘height is quantized’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84717" y="3338988"/>
            <a:ext cx="583794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on an object is always quantized: 1e, 5e, 16e,………ne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3890" y="5181021"/>
            <a:ext cx="2131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Structure of an atom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72425" y="4867569"/>
            <a:ext cx="4613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Radius of electron </a:t>
            </a:r>
            <a:r>
              <a:rPr lang="en-US" dirty="0"/>
              <a:t>around nucleus is quantized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84717" y="5437340"/>
            <a:ext cx="468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Energy of electron </a:t>
            </a:r>
            <a:r>
              <a:rPr lang="en-US" dirty="0"/>
              <a:t>around nucleus is quantized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8159" y="6488668"/>
            <a:ext cx="1161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atomic/molecular level many physical quantities are quantized like momentum, magnetic filed, energy, electric filed etc. </a:t>
            </a:r>
          </a:p>
        </p:txBody>
      </p:sp>
    </p:spTree>
    <p:extLst>
      <p:ext uri="{BB962C8B-B14F-4D97-AF65-F5344CB8AC3E}">
        <p14:creationId xmlns:p14="http://schemas.microsoft.com/office/powerpoint/2010/main" val="2784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 animBg="1"/>
      <p:bldP spid="15" grpId="0" animBg="1"/>
      <p:bldP spid="13" grpId="0" animBg="1"/>
      <p:bldP spid="16" grpId="0" animBg="1"/>
      <p:bldP spid="17" grpId="0"/>
      <p:bldP spid="18" grpId="0"/>
      <p:bldP spid="20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2732"/>
            <a:ext cx="10515600" cy="780184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44546A"/>
                </a:solidFill>
                <a:latin typeface="Comic Sans MS" panose="030F0702030302020204" pitchFamily="66" charset="0"/>
              </a:rPr>
              <a:t>Quantization of Physical Quantities?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23291" y="991401"/>
            <a:ext cx="8945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Quantization is one of the basic law of nature, </a:t>
            </a:r>
            <a:r>
              <a:rPr lang="en-US" sz="2000" b="1" dirty="0">
                <a:solidFill>
                  <a:srgbClr val="0000FF"/>
                </a:solidFill>
              </a:rPr>
              <a:t>without basic knowledge quantum mechanics you can accept this well accepted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C00000"/>
                </a:solidFill>
              </a:rPr>
              <a:t>‘law of nature’, </a:t>
            </a:r>
            <a:r>
              <a:rPr lang="en-US" sz="2000" b="1" dirty="0"/>
              <a:t>like solar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412" y="1874771"/>
            <a:ext cx="8820324" cy="43967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661" y="6447053"/>
            <a:ext cx="1204421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Scientist and scholars took 100’s of years to complete this solar system model, however, </a:t>
            </a:r>
            <a:r>
              <a:rPr lang="en-US" b="1" dirty="0">
                <a:solidFill>
                  <a:srgbClr val="0000FF"/>
                </a:solidFill>
              </a:rPr>
              <a:t>our generation accepts it in minutes!  </a:t>
            </a:r>
          </a:p>
        </p:txBody>
      </p:sp>
    </p:spTree>
    <p:extLst>
      <p:ext uri="{BB962C8B-B14F-4D97-AF65-F5344CB8AC3E}">
        <p14:creationId xmlns:p14="http://schemas.microsoft.com/office/powerpoint/2010/main" val="2829429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7823"/>
            <a:ext cx="10515600" cy="70721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omic Sans MS" panose="030F0702030302020204" pitchFamily="66" charset="0"/>
              </a:rPr>
              <a:t>Course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1551"/>
            <a:ext cx="10515600" cy="47737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Review of relevant Quantum Mechanics concepts including linear vector spaces.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Superposition, Entanglement, the EPR paradox, and Bell's inequality. </a:t>
            </a:r>
          </a:p>
          <a:p>
            <a:endParaRPr lang="en-US" dirty="0"/>
          </a:p>
          <a:p>
            <a:r>
              <a:rPr lang="en-US" dirty="0"/>
              <a:t>Quantum Computation including the qubit, quantum gates and search algorithms. </a:t>
            </a:r>
          </a:p>
          <a:p>
            <a:endParaRPr lang="en-US" dirty="0"/>
          </a:p>
          <a:p>
            <a:r>
              <a:rPr lang="en-US" dirty="0"/>
              <a:t>Quantum error correction including Communication and teleportation. </a:t>
            </a:r>
          </a:p>
          <a:p>
            <a:endParaRPr lang="en-US" dirty="0"/>
          </a:p>
          <a:p>
            <a:r>
              <a:rPr lang="en-US" dirty="0"/>
              <a:t>Overview of some experimental implementations.</a:t>
            </a:r>
          </a:p>
        </p:txBody>
      </p:sp>
    </p:spTree>
    <p:extLst>
      <p:ext uri="{BB962C8B-B14F-4D97-AF65-F5344CB8AC3E}">
        <p14:creationId xmlns:p14="http://schemas.microsoft.com/office/powerpoint/2010/main" val="254251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5749"/>
            <a:ext cx="10515600" cy="57698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44546A"/>
                </a:solidFill>
                <a:latin typeface="Comic Sans MS" panose="030F0702030302020204" pitchFamily="66" charset="0"/>
              </a:rPr>
              <a:t>Quantization of Physical Quantities?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33962" y="650995"/>
            <a:ext cx="6427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One more example of quantized system </a:t>
            </a:r>
            <a:r>
              <a:rPr lang="en-US" b="1" dirty="0"/>
              <a:t>(very important for qubit)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818" y="1572495"/>
            <a:ext cx="2634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Mass attached to a spring</a:t>
            </a:r>
          </a:p>
        </p:txBody>
      </p:sp>
      <p:pic>
        <p:nvPicPr>
          <p:cNvPr id="2050" name="Picture 2" descr="Boddeker&amp;#39;s PHY132 Le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757" y="1572495"/>
            <a:ext cx="32956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61818" y="2287653"/>
                <a:ext cx="1517338" cy="369332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Amplitude 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18" y="2287653"/>
                <a:ext cx="1517338" cy="369332"/>
              </a:xfrm>
              <a:prstGeom prst="rect">
                <a:avLst/>
              </a:prstGeom>
              <a:blipFill>
                <a:blip r:embed="rId3"/>
                <a:stretch>
                  <a:fillRect l="-3187" t="-6349" b="-22222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1818" y="2992132"/>
                <a:ext cx="1558568" cy="48346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Energy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18" y="2992132"/>
                <a:ext cx="1558568" cy="483466"/>
              </a:xfrm>
              <a:prstGeom prst="rect">
                <a:avLst/>
              </a:prstGeom>
              <a:blipFill>
                <a:blip r:embed="rId4"/>
                <a:stretch>
                  <a:fillRect l="-3113" b="-7407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3688" t="6963" r="13241" b="6166"/>
          <a:stretch/>
        </p:blipFill>
        <p:spPr>
          <a:xfrm>
            <a:off x="4051920" y="1446938"/>
            <a:ext cx="2875638" cy="2632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75066" y="4098936"/>
            <a:ext cx="3229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Vs displacement for SHO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1818" y="4660508"/>
            <a:ext cx="521392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Clearly Energy and displacements are </a:t>
            </a:r>
            <a:r>
              <a:rPr lang="en-US" b="1" dirty="0">
                <a:solidFill>
                  <a:srgbClr val="C00000"/>
                </a:solidFill>
              </a:rPr>
              <a:t>NOT</a:t>
            </a:r>
            <a:r>
              <a:rPr lang="en-US" dirty="0"/>
              <a:t> Quantized’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1818" y="5264211"/>
            <a:ext cx="539403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Now if you solve the </a:t>
            </a:r>
            <a:r>
              <a:rPr lang="en-US" b="1" dirty="0"/>
              <a:t>same problem </a:t>
            </a:r>
            <a:r>
              <a:rPr lang="en-US" dirty="0"/>
              <a:t>(</a:t>
            </a:r>
            <a:r>
              <a:rPr lang="en-US" dirty="0">
                <a:solidFill>
                  <a:srgbClr val="0000FF"/>
                </a:solidFill>
              </a:rPr>
              <a:t>mass attached to a spring – at atomic/molecular level</a:t>
            </a:r>
            <a:r>
              <a:rPr lang="en-US" dirty="0"/>
              <a:t>) </a:t>
            </a:r>
            <a:r>
              <a:rPr lang="en-US" b="1" dirty="0"/>
              <a:t>using quant mech.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4895" y="4246835"/>
            <a:ext cx="3786398" cy="23300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61984" y="6392260"/>
            <a:ext cx="667734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Energy states become </a:t>
            </a:r>
            <a:r>
              <a:rPr lang="en-US" b="1" dirty="0">
                <a:solidFill>
                  <a:srgbClr val="C00000"/>
                </a:solidFill>
              </a:rPr>
              <a:t>quantized </a:t>
            </a:r>
            <a:r>
              <a:rPr lang="en-US" b="1" dirty="0"/>
              <a:t>and </a:t>
            </a:r>
            <a:r>
              <a:rPr lang="en-US" b="1" dirty="0">
                <a:solidFill>
                  <a:srgbClr val="C00000"/>
                </a:solidFill>
              </a:rPr>
              <a:t>lowest energy state is not zero </a:t>
            </a:r>
          </a:p>
        </p:txBody>
      </p:sp>
    </p:spTree>
    <p:extLst>
      <p:ext uri="{BB962C8B-B14F-4D97-AF65-F5344CB8AC3E}">
        <p14:creationId xmlns:p14="http://schemas.microsoft.com/office/powerpoint/2010/main" val="115126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9" grpId="0"/>
      <p:bldP spid="10" grpId="0" animBg="1"/>
      <p:bldP spid="11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44546A"/>
                </a:solidFill>
                <a:latin typeface="Comic Sans MS" panose="030F0702030302020204" pitchFamily="66" charset="0"/>
              </a:rPr>
              <a:t>Quantization of Physical Quantities?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72507" y="1016000"/>
            <a:ext cx="5785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Spin of an electron is also quantized </a:t>
            </a:r>
            <a:r>
              <a:rPr lang="en-US" b="1" dirty="0"/>
              <a:t>(one of the first qubit)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63559"/>
          <a:stretch/>
        </p:blipFill>
        <p:spPr>
          <a:xfrm>
            <a:off x="8707455" y="1385332"/>
            <a:ext cx="819150" cy="2028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2997"/>
          <a:stretch/>
        </p:blipFill>
        <p:spPr>
          <a:xfrm>
            <a:off x="9975271" y="1385331"/>
            <a:ext cx="831787" cy="2028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01480" y="1950077"/>
            <a:ext cx="4012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possible spin states we can measure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182" y="3622818"/>
            <a:ext cx="4005696" cy="3004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926" y="3414156"/>
            <a:ext cx="3740727" cy="339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2400" y="16836"/>
            <a:ext cx="9144000" cy="99752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is Qubit</a:t>
            </a:r>
            <a:br>
              <a:rPr lang="en-US" b="1" dirty="0">
                <a:solidFill>
                  <a:schemeClr val="tx2"/>
                </a:solidFill>
                <a:latin typeface="Comic Sans MS" panose="030F0702030302020204" pitchFamily="66" charset="0"/>
              </a:rPr>
            </a:br>
            <a:r>
              <a:rPr lang="en-US" sz="2400" b="1" dirty="0">
                <a:solidFill>
                  <a:srgbClr val="C00000"/>
                </a:solidFill>
                <a:latin typeface="Ink Free" panose="03080402000500000000" pitchFamily="66" charset="0"/>
              </a:rPr>
              <a:t>Simply a  two level system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8003" b="9692"/>
          <a:stretch/>
        </p:blipFill>
        <p:spPr>
          <a:xfrm>
            <a:off x="4410420" y="4585562"/>
            <a:ext cx="2456304" cy="1824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45555" y="2097986"/>
            <a:ext cx="349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 orbits in a hydrogen Atom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120" y="2518100"/>
            <a:ext cx="1756052" cy="1971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317" y="3337349"/>
            <a:ext cx="1714500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70079" t="43010" r="6217" b="5949"/>
          <a:stretch/>
        </p:blipFill>
        <p:spPr>
          <a:xfrm>
            <a:off x="10668513" y="3005916"/>
            <a:ext cx="959557" cy="23773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73939" t="4849" r="3232" b="68081"/>
          <a:stretch/>
        </p:blipFill>
        <p:spPr>
          <a:xfrm>
            <a:off x="931730" y="4663743"/>
            <a:ext cx="1815290" cy="16144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71630" y="6446438"/>
            <a:ext cx="922887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Quantum mechanical two state systems,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‘0’ and ‘1’ bit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classical computing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6014" y="1518028"/>
            <a:ext cx="961775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 spin of an electron, polarization of light, electron in atomic orbitals, etc.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8059" y="2622544"/>
            <a:ext cx="2518378" cy="18993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73970" y="2073781"/>
            <a:ext cx="2544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Diamond with NV center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7840" y="2064289"/>
            <a:ext cx="197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Spin of an electron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2038" y="1018867"/>
            <a:ext cx="9684011" cy="4247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two level system where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good control, state of  a system can changed</a:t>
            </a:r>
          </a:p>
        </p:txBody>
      </p:sp>
    </p:spTree>
    <p:extLst>
      <p:ext uri="{BB962C8B-B14F-4D97-AF65-F5344CB8AC3E}">
        <p14:creationId xmlns:p14="http://schemas.microsoft.com/office/powerpoint/2010/main" val="252791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/>
      <p:bldP spid="16" grpId="0"/>
      <p:bldP spid="17" grpId="0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049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44546A"/>
                </a:solidFill>
                <a:latin typeface="Comic Sans MS" panose="030F0702030302020204" pitchFamily="66" charset="0"/>
              </a:rPr>
              <a:t>What is Qubit</a:t>
            </a:r>
            <a:br>
              <a:rPr lang="en-US" sz="6000" b="1" dirty="0">
                <a:solidFill>
                  <a:srgbClr val="44546A"/>
                </a:solidFill>
                <a:latin typeface="Comic Sans MS" panose="030F0702030302020204" pitchFamily="66" charset="0"/>
              </a:rPr>
            </a:br>
            <a:r>
              <a:rPr lang="en-US" sz="2800" dirty="0"/>
              <a:t>a two level </a:t>
            </a:r>
            <a:r>
              <a:rPr lang="en-US" sz="2800" b="1" dirty="0">
                <a:solidFill>
                  <a:srgbClr val="FF0000"/>
                </a:solidFill>
              </a:rPr>
              <a:t>^ Quantum </a:t>
            </a:r>
            <a:r>
              <a:rPr lang="en-US" sz="2800" dirty="0"/>
              <a:t>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555" y="1224771"/>
            <a:ext cx="521684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Few  more ‘Two Level Quantum System’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7944" y="6331570"/>
            <a:ext cx="937949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Any two level system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 can be explained/studied using Q.M. can as qubit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13813" y="2419181"/>
            <a:ext cx="4219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‘vertical’ and ‘horizontal’ polarization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can act as 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 of qubit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3813" y="2043814"/>
            <a:ext cx="2028119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Light polarization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3812" y="4236213"/>
            <a:ext cx="2245871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Path of the Photon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13812" y="4754181"/>
            <a:ext cx="42193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two paths created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by ‘beam splitter’ can act as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 level system fro qubit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389" y="1825675"/>
            <a:ext cx="3811912" cy="19059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319" y="3997669"/>
            <a:ext cx="3525982" cy="200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5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3" grpId="0" animBg="1"/>
      <p:bldP spid="14" grpId="0" animBg="1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049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44546A"/>
                </a:solidFill>
                <a:latin typeface="Comic Sans MS" panose="030F0702030302020204" pitchFamily="66" charset="0"/>
              </a:rPr>
              <a:t>What is Qubit</a:t>
            </a:r>
            <a:br>
              <a:rPr lang="en-US" sz="6000" b="1" dirty="0">
                <a:solidFill>
                  <a:srgbClr val="44546A"/>
                </a:solidFill>
                <a:latin typeface="Comic Sans MS" panose="030F0702030302020204" pitchFamily="66" charset="0"/>
              </a:rPr>
            </a:br>
            <a:r>
              <a:rPr lang="en-US" sz="2800" dirty="0"/>
              <a:t>a two level </a:t>
            </a:r>
            <a:r>
              <a:rPr lang="en-US" sz="2800" b="1" dirty="0">
                <a:solidFill>
                  <a:srgbClr val="FF0000"/>
                </a:solidFill>
              </a:rPr>
              <a:t>^ Quantum </a:t>
            </a:r>
            <a:r>
              <a:rPr lang="en-US" sz="2800" dirty="0"/>
              <a:t>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0440" y="1425833"/>
            <a:ext cx="5133098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the two level system give in previous slides (and many more similar) are excellent ‘Two Level Quantum System’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858" y="3218170"/>
            <a:ext cx="4256293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 can be precisely controlled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8619" y="4009978"/>
            <a:ext cx="11883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Some of them have very long coherence time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(like NV center in diamond - few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room temp)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9858" y="6302695"/>
            <a:ext cx="1158522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major issue with most of such qubit is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integrate them to develop a quantum device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828" y="1325563"/>
            <a:ext cx="5237551" cy="2058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9858" y="2745993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11554" y="466309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 by shining laser tuned at the desired transition frequency Hyperfine levels of 9Be+ have long relaxation and dephasing times T1 ⇠ a few years T2 &amp; 10 seconds Reasonably short gate time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Tnot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⇠ 5 µs Low error per gates: ~ 0.48%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61546" y="5032428"/>
            <a:ext cx="183088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Trapped Ions</a:t>
            </a:r>
          </a:p>
        </p:txBody>
      </p:sp>
    </p:spTree>
    <p:extLst>
      <p:ext uri="{BB962C8B-B14F-4D97-AF65-F5344CB8AC3E}">
        <p14:creationId xmlns:p14="http://schemas.microsoft.com/office/powerpoint/2010/main" val="114924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2" grpId="0"/>
      <p:bldP spid="13" grpId="0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DFD11-3C96-434F-BE6E-C2B81AA0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0527"/>
            <a:ext cx="10515600" cy="91000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Quantization and Superposition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CBF811-09B6-4EF2-9A75-29AA6B99FDB7}"/>
              </a:ext>
            </a:extLst>
          </p:cNvPr>
          <p:cNvSpPr txBox="1"/>
          <p:nvPr/>
        </p:nvSpPr>
        <p:spPr>
          <a:xfrm>
            <a:off x="4217120" y="3248483"/>
            <a:ext cx="3757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Jokerman" panose="04090605060D06020702" pitchFamily="82" charset="0"/>
              </a:rPr>
              <a:t>Entanglement </a:t>
            </a:r>
          </a:p>
        </p:txBody>
      </p:sp>
    </p:spTree>
    <p:extLst>
      <p:ext uri="{BB962C8B-B14F-4D97-AF65-F5344CB8AC3E}">
        <p14:creationId xmlns:p14="http://schemas.microsoft.com/office/powerpoint/2010/main" val="308195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45" y="107188"/>
            <a:ext cx="10515600" cy="79865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44546A"/>
                </a:solidFill>
                <a:latin typeface="Comic Sans MS" panose="030F0702030302020204" pitchFamily="66" charset="0"/>
              </a:rPr>
              <a:t>Entangled States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331293" y="3938315"/>
          <a:ext cx="2292398" cy="20327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6199">
                  <a:extLst>
                    <a:ext uri="{9D8B030D-6E8A-4147-A177-3AD203B41FA5}">
                      <a16:colId xmlns:a16="http://schemas.microsoft.com/office/drawing/2014/main" val="2518158993"/>
                    </a:ext>
                  </a:extLst>
                </a:gridCol>
                <a:gridCol w="1146199">
                  <a:extLst>
                    <a:ext uri="{9D8B030D-6E8A-4147-A177-3AD203B41FA5}">
                      <a16:colId xmlns:a16="http://schemas.microsoft.com/office/drawing/2014/main" val="233904798"/>
                    </a:ext>
                  </a:extLst>
                </a:gridCol>
              </a:tblGrid>
              <a:tr h="10163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691493"/>
                  </a:ext>
                </a:extLst>
              </a:tr>
              <a:tr h="10163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2984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315445" y="2832110"/>
            <a:ext cx="285873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Coins are ‘entangled’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such that the outcome can be ‘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HH or TT’ ONLY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9896"/>
          <a:stretch/>
        </p:blipFill>
        <p:spPr>
          <a:xfrm>
            <a:off x="9211458" y="5712417"/>
            <a:ext cx="1022157" cy="10200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r="49547"/>
          <a:stretch/>
        </p:blipFill>
        <p:spPr>
          <a:xfrm>
            <a:off x="10233615" y="5720775"/>
            <a:ext cx="1029279" cy="10200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49896"/>
          <a:stretch/>
        </p:blipFill>
        <p:spPr>
          <a:xfrm>
            <a:off x="9133222" y="3237536"/>
            <a:ext cx="1022157" cy="1020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r="49547"/>
          <a:stretch/>
        </p:blipFill>
        <p:spPr>
          <a:xfrm>
            <a:off x="9129662" y="2208662"/>
            <a:ext cx="1029279" cy="1020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49896"/>
          <a:stretch/>
        </p:blipFill>
        <p:spPr>
          <a:xfrm>
            <a:off x="10165388" y="3245420"/>
            <a:ext cx="1022157" cy="10200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r="49547"/>
          <a:stretch/>
        </p:blipFill>
        <p:spPr>
          <a:xfrm>
            <a:off x="10174624" y="2192011"/>
            <a:ext cx="1029279" cy="102004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15525" y="1546344"/>
            <a:ext cx="65755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Coin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42853" y="1522609"/>
            <a:ext cx="86722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Coin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99071" y="4181012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66651" y="4203950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26779" y="516691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139975" y="4637907"/>
            <a:ext cx="675130" cy="615115"/>
          </a:xfrm>
          <a:prstGeom prst="straightConnector1">
            <a:avLst/>
          </a:prstGeom>
          <a:ln w="5715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2173820" y="4665615"/>
            <a:ext cx="607344" cy="560439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890633" y="4125495"/>
            <a:ext cx="1098058" cy="12727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314119" y="5248808"/>
            <a:ext cx="280564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Coins are ‘entangled’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such that the outcome can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‘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 or TH’ ONLY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70727" y="744125"/>
            <a:ext cx="6918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 out come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coin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(qubit)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guarantee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measurement outcome of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 coin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(qubit)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861466" y="5704110"/>
            <a:ext cx="1098058" cy="12727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489104" y="4484408"/>
            <a:ext cx="3339" cy="853673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3400988" y="4507730"/>
            <a:ext cx="3339" cy="853673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/>
          <a:srcRect b="5517"/>
          <a:stretch/>
        </p:blipFill>
        <p:spPr>
          <a:xfrm>
            <a:off x="1240487" y="2208662"/>
            <a:ext cx="2460480" cy="11947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20471" y="5143671"/>
            <a:ext cx="490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TT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1458" y="4659008"/>
            <a:ext cx="1030313" cy="102421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/>
          <a:srcRect l="49896"/>
          <a:stretch/>
        </p:blipFill>
        <p:spPr>
          <a:xfrm>
            <a:off x="10251007" y="4664494"/>
            <a:ext cx="1022157" cy="102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7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20" grpId="0" animBg="1"/>
      <p:bldP spid="21" grpId="0"/>
      <p:bldP spid="22" grpId="0"/>
      <p:bldP spid="23" grpId="0"/>
      <p:bldP spid="34" grpId="0" animBg="1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915" y="74471"/>
            <a:ext cx="10515600" cy="689952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What is Entanglement?</a:t>
            </a:r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0759" y="973851"/>
            <a:ext cx="444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you have two Qubits the possible states are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342136" y="1537262"/>
                <a:ext cx="6523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</a:rPr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𝟎𝟏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136" y="1537262"/>
                <a:ext cx="652358" cy="369332"/>
              </a:xfrm>
              <a:prstGeom prst="rect">
                <a:avLst/>
              </a:prstGeom>
              <a:blipFill>
                <a:blip r:embed="rId2"/>
                <a:stretch>
                  <a:fillRect l="-7477" t="-119672" r="-77570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689778" y="1537262"/>
                <a:ext cx="6523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</a:rPr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𝟎𝟎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778" y="1537262"/>
                <a:ext cx="652358" cy="369332"/>
              </a:xfrm>
              <a:prstGeom prst="rect">
                <a:avLst/>
              </a:prstGeom>
              <a:blipFill>
                <a:blip r:embed="rId3"/>
                <a:stretch>
                  <a:fillRect l="-7477" t="-119672" r="-77570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036128" y="1537262"/>
                <a:ext cx="6523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</a:rPr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6128" y="1537262"/>
                <a:ext cx="652358" cy="369332"/>
              </a:xfrm>
              <a:prstGeom prst="rect">
                <a:avLst/>
              </a:prstGeom>
              <a:blipFill>
                <a:blip r:embed="rId4"/>
                <a:stretch>
                  <a:fillRect l="-7477" t="-119672" r="-77570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777386" y="1537262"/>
                <a:ext cx="6523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</a:rPr>
                  <a:t>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7386" y="1537262"/>
                <a:ext cx="652358" cy="369332"/>
              </a:xfrm>
              <a:prstGeom prst="rect">
                <a:avLst/>
              </a:prstGeom>
              <a:blipFill>
                <a:blip r:embed="rId5"/>
                <a:stretch>
                  <a:fillRect l="-8411" t="-119672" r="-76636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615610" y="1537262"/>
            <a:ext cx="1094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classically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14415" y="2709841"/>
            <a:ext cx="2402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Quantum mechanically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662641" y="2399667"/>
                <a:ext cx="32692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|00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|0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641" y="2399667"/>
                <a:ext cx="3269293" cy="369332"/>
              </a:xfrm>
              <a:prstGeom prst="rect">
                <a:avLst/>
              </a:prstGeom>
              <a:blipFill>
                <a:blip r:embed="rId6"/>
                <a:stretch>
                  <a:fillRect t="-121667" r="-13993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700523" y="2903759"/>
                <a:ext cx="16169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|00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523" y="2903759"/>
                <a:ext cx="1616981" cy="369332"/>
              </a:xfrm>
              <a:prstGeom prst="rect">
                <a:avLst/>
              </a:prstGeom>
              <a:blipFill>
                <a:blip r:embed="rId7"/>
                <a:stretch>
                  <a:fillRect t="-119672" r="-29434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689778" y="3407851"/>
                <a:ext cx="16141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|0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778" y="3407851"/>
                <a:ext cx="1614160" cy="369332"/>
              </a:xfrm>
              <a:prstGeom prst="rect">
                <a:avLst/>
              </a:prstGeom>
              <a:blipFill>
                <a:blip r:embed="rId8"/>
                <a:stretch>
                  <a:fillRect t="-119672" r="-29057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7777386" y="3034685"/>
            <a:ext cx="2407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Called </a:t>
            </a:r>
            <a:r>
              <a:rPr lang="en-US" b="1" dirty="0">
                <a:solidFill>
                  <a:srgbClr val="C00000"/>
                </a:solidFill>
              </a:rPr>
              <a:t>Entangled</a:t>
            </a:r>
            <a:r>
              <a:rPr lang="en-US" dirty="0"/>
              <a:t> states </a:t>
            </a:r>
          </a:p>
          <a:p>
            <a:pPr algn="ctr"/>
            <a:r>
              <a:rPr lang="en-US" sz="1400" dirty="0"/>
              <a:t>(all are not possible why?)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0759" y="4098175"/>
            <a:ext cx="583037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What is special about </a:t>
            </a:r>
            <a:r>
              <a:rPr lang="en-US" b="1" dirty="0">
                <a:solidFill>
                  <a:srgbClr val="C00000"/>
                </a:solidFill>
              </a:rPr>
              <a:t>entangled state </a:t>
            </a:r>
            <a:r>
              <a:rPr lang="en-US" dirty="0"/>
              <a:t>of a quantum system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391995" y="4591088"/>
                <a:ext cx="16169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|00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995" y="4591088"/>
                <a:ext cx="1616981" cy="369332"/>
              </a:xfrm>
              <a:prstGeom prst="rect">
                <a:avLst/>
              </a:prstGeom>
              <a:blipFill>
                <a:blip r:embed="rId9"/>
                <a:stretch>
                  <a:fillRect t="-119672" r="-29057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0397667" y="743051"/>
            <a:ext cx="1158220" cy="1623515"/>
            <a:chOff x="10102896" y="720925"/>
            <a:chExt cx="1158220" cy="1623515"/>
          </a:xfrm>
        </p:grpSpPr>
        <p:sp>
          <p:nvSpPr>
            <p:cNvPr id="21" name="Oval Callout 20"/>
            <p:cNvSpPr/>
            <p:nvPr/>
          </p:nvSpPr>
          <p:spPr>
            <a:xfrm>
              <a:off x="10346716" y="720925"/>
              <a:ext cx="914400" cy="612648"/>
            </a:xfrm>
            <a:prstGeom prst="wedgeEllipseCallou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200" dirty="0">
                  <a:solidFill>
                    <a:prstClr val="black"/>
                  </a:solidFill>
                </a:rPr>
                <a:t>State of first qubit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10352127" y="1341490"/>
                  <a:ext cx="652358" cy="369332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>
                      <a:solidFill>
                        <a:prstClr val="black"/>
                      </a:solidFill>
                    </a:rPr>
                    <a:t>|</a:t>
                  </a:r>
                  <a14:m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𝟎𝟎</m:t>
                          </m:r>
                        </m:e>
                      </m:d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52127" y="1341490"/>
                  <a:ext cx="652358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7339" t="-116129" r="-74312" b="-180645"/>
                  </a:stretch>
                </a:blipFill>
                <a:ln w="952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5" name="Group 24"/>
            <p:cNvGrpSpPr/>
            <p:nvPr/>
          </p:nvGrpSpPr>
          <p:grpSpPr>
            <a:xfrm>
              <a:off x="10102896" y="1698109"/>
              <a:ext cx="925848" cy="646331"/>
              <a:chOff x="10065019" y="1687287"/>
              <a:chExt cx="925848" cy="646331"/>
            </a:xfrm>
          </p:grpSpPr>
          <p:sp>
            <p:nvSpPr>
              <p:cNvPr id="23" name="Oval Callout 22"/>
              <p:cNvSpPr/>
              <p:nvPr/>
            </p:nvSpPr>
            <p:spPr>
              <a:xfrm rot="10800000">
                <a:off x="10065019" y="1689031"/>
                <a:ext cx="925848" cy="621052"/>
              </a:xfrm>
              <a:prstGeom prst="wedgeEllipseCallout">
                <a:avLst/>
              </a:prstGeom>
              <a:noFill/>
              <a:ln w="9525">
                <a:solidFill>
                  <a:srgbClr val="CC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0206083" y="1687287"/>
                <a:ext cx="702308" cy="646331"/>
              </a:xfrm>
              <a:prstGeom prst="rect">
                <a:avLst/>
              </a:prstGeom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1200" dirty="0">
                    <a:solidFill>
                      <a:prstClr val="black"/>
                    </a:solidFill>
                  </a:rPr>
                  <a:t>State of </a:t>
                </a:r>
              </a:p>
              <a:p>
                <a:pPr lvl="0"/>
                <a:r>
                  <a:rPr lang="en-US" sz="1200" dirty="0">
                    <a:solidFill>
                      <a:prstClr val="black"/>
                    </a:solidFill>
                  </a:rPr>
                  <a:t>second </a:t>
                </a:r>
              </a:p>
              <a:p>
                <a:pPr lvl="0"/>
                <a:r>
                  <a:rPr lang="en-US" sz="1200" dirty="0">
                    <a:solidFill>
                      <a:prstClr val="black"/>
                    </a:solidFill>
                  </a:rPr>
                  <a:t>qubit</a:t>
                </a:r>
              </a:p>
            </p:txBody>
          </p:sp>
        </p:grpSp>
      </p:grpSp>
      <p:sp>
        <p:nvSpPr>
          <p:cNvPr id="27" name="Rectangle 26"/>
          <p:cNvSpPr/>
          <p:nvPr/>
        </p:nvSpPr>
        <p:spPr>
          <a:xfrm>
            <a:off x="2892529" y="4921135"/>
            <a:ext cx="33486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dirty="0">
                <a:solidFill>
                  <a:prstClr val="black"/>
                </a:solidFill>
              </a:rPr>
              <a:t>Prepare the Quantum system in state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319400" y="4544921"/>
            <a:ext cx="2779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b="1" dirty="0">
                <a:solidFill>
                  <a:srgbClr val="0070C0"/>
                </a:solidFill>
              </a:rPr>
              <a:t>If you measure the first qubit in state ‘0’ </a:t>
            </a:r>
          </a:p>
          <a:p>
            <a:pPr lvl="0"/>
            <a:r>
              <a:rPr lang="en-US" sz="1200" b="1" dirty="0">
                <a:solidFill>
                  <a:schemeClr val="accent4">
                    <a:lumMod val="75000"/>
                  </a:schemeClr>
                </a:solidFill>
              </a:rPr>
              <a:t>what is the state of second qubit?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319979" y="5250386"/>
            <a:ext cx="2979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b="1" dirty="0">
                <a:solidFill>
                  <a:srgbClr val="0000FF"/>
                </a:solidFill>
              </a:rPr>
              <a:t>If you measure the second qubit in state ‘1’ </a:t>
            </a:r>
          </a:p>
          <a:p>
            <a:pPr lvl="0"/>
            <a:r>
              <a:rPr lang="en-US" sz="1200" b="1" dirty="0">
                <a:solidFill>
                  <a:schemeClr val="accent2">
                    <a:lumMod val="50000"/>
                  </a:schemeClr>
                </a:solidFill>
              </a:rPr>
              <a:t>what is the state of first qubit?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59679" y="6147065"/>
            <a:ext cx="1061207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 algn="ctr"/>
            <a:r>
              <a:rPr lang="en-US" dirty="0">
                <a:solidFill>
                  <a:prstClr val="black"/>
                </a:solidFill>
              </a:rPr>
              <a:t>Entangled states </a:t>
            </a:r>
            <a:r>
              <a:rPr lang="en-US" b="1" dirty="0">
                <a:solidFill>
                  <a:srgbClr val="C00000"/>
                </a:solidFill>
              </a:rPr>
              <a:t>‘guarantee’ </a:t>
            </a:r>
            <a:r>
              <a:rPr lang="en-US" dirty="0">
                <a:solidFill>
                  <a:prstClr val="black"/>
                </a:solidFill>
              </a:rPr>
              <a:t>the measurement out of the </a:t>
            </a:r>
            <a:r>
              <a:rPr lang="en-US" b="1" dirty="0">
                <a:solidFill>
                  <a:prstClr val="black"/>
                </a:solidFill>
              </a:rPr>
              <a:t>other qubit if you know the state of one of them</a:t>
            </a:r>
            <a:r>
              <a:rPr lang="en-US" dirty="0">
                <a:solidFill>
                  <a:prstClr val="black"/>
                </a:solidFill>
              </a:rPr>
              <a:t>.</a:t>
            </a:r>
          </a:p>
          <a:p>
            <a:pPr lvl="0" algn="ctr"/>
            <a:r>
              <a:rPr lang="en-US" dirty="0">
                <a:solidFill>
                  <a:prstClr val="black"/>
                </a:solidFill>
              </a:rPr>
              <a:t> If you measure one for sure you can find the state other qubit without measurements (no matter how far it is!)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6394816" y="5305855"/>
                <a:ext cx="16141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|0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4816" y="5305855"/>
                <a:ext cx="1614160" cy="369332"/>
              </a:xfrm>
              <a:prstGeom prst="rect">
                <a:avLst/>
              </a:prstGeom>
              <a:blipFill>
                <a:blip r:embed="rId11"/>
                <a:stretch>
                  <a:fillRect t="-119672" r="-29057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Brace 2">
            <a:extLst>
              <a:ext uri="{FF2B5EF4-FFF2-40B4-BE49-F238E27FC236}">
                <a16:creationId xmlns:a16="http://schemas.microsoft.com/office/drawing/2014/main" id="{916B13D7-FA0F-4264-94F8-A1BFD3AD7FCE}"/>
              </a:ext>
            </a:extLst>
          </p:cNvPr>
          <p:cNvSpPr/>
          <p:nvPr/>
        </p:nvSpPr>
        <p:spPr>
          <a:xfrm>
            <a:off x="7199075" y="2919734"/>
            <a:ext cx="209725" cy="822097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0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5" grpId="0"/>
      <p:bldP spid="16" grpId="0"/>
      <p:bldP spid="17" grpId="0"/>
      <p:bldP spid="18" grpId="0" animBg="1"/>
      <p:bldP spid="19" grpId="0"/>
      <p:bldP spid="27" grpId="0"/>
      <p:bldP spid="28" grpId="0"/>
      <p:bldP spid="29" grpId="0"/>
      <p:bldP spid="30" grpId="0" animBg="1"/>
      <p:bldP spid="31" grpId="0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094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Quantum Computing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2577" y="1159210"/>
            <a:ext cx="6983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is special about Quantum Bits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Qubits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991" y="3194252"/>
            <a:ext cx="148951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Superposition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577" y="3600228"/>
            <a:ext cx="149592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Entanglement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10971" y="3431919"/>
            <a:ext cx="4473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Counter intuitive concepts –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least we feel?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0628" y="4293316"/>
            <a:ext cx="170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Bell’s Inequality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991" y="4681305"/>
            <a:ext cx="144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Teleportation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67324" y="4016105"/>
            <a:ext cx="2980677" cy="1290259"/>
          </a:xfrm>
          <a:prstGeom prst="down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2356209" y="2784527"/>
            <a:ext cx="4448904" cy="1627041"/>
          </a:xfrm>
          <a:prstGeom prst="rightArrow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065817" y="3240418"/>
            <a:ext cx="4562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“Anyone who is not shocked by Quantum Mechanics has NOT understood it” ….Neil Bohr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55359" y="5797240"/>
            <a:ext cx="6481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No background in Quantum Mechanics  could be helpful to learn these concepts </a:t>
            </a:r>
            <a:r>
              <a:rPr lang="en-US" dirty="0"/>
              <a:t>– Clean sheet, write whatever you want  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546717" y="2070825"/>
            <a:ext cx="2067641" cy="101600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098776" y="2227508"/>
            <a:ext cx="962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Key 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56194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5" grpId="0"/>
      <p:bldP spid="14" grpId="0" animBg="1"/>
      <p:bldP spid="15" grpId="0" animBg="1"/>
      <p:bldP spid="16" grpId="0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338" y="527542"/>
            <a:ext cx="10515600" cy="54096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omic Sans MS" panose="030F0702030302020204" pitchFamily="66" charset="0"/>
              </a:rPr>
              <a:t>Qubit of an ‘artificial atom’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84942" y="4580803"/>
            <a:ext cx="742439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multi-qubit quantum processor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involves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superconducting qubits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 which information is stored in the quantum degrees of freedom of nanofabricated,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anharmonic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oscillators constructed from superconducting circuit elements.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6385" y="1843604"/>
            <a:ext cx="85815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contrast to other platforms, e.g.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 spins in silicon and quantum dots, trapped ions, ultra-cold atoms, nitrogen-vacancies in diamonds , and polarized photons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the quantum information is encoded in natural microscopic quantum systems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Superconducting qubits are macroscopic in size and lithographically defined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43976" y="1005942"/>
            <a:ext cx="5686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One of the most promising qubit for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18020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159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44546A"/>
                </a:solidFill>
                <a:latin typeface="Comic Sans MS" panose="030F0702030302020204" pitchFamily="66" charset="0"/>
              </a:rPr>
              <a:t>Course Learning Outcomes (CLO)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80113" y="1650720"/>
            <a:ext cx="10877231" cy="4535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CLO-1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	Describe basic postulate of quantum mechanics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(Knowledge)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CLO-2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	Use Linear Algebra necessary for understanding the axioms of Quantum Mechanics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(Skill)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CLO-3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	Describe Quantum Computing via quantum circuit model: Description of qubit and 	universal set of gates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(Knowledge)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CLO-4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	Relate quantum complexity classes to the classical ones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(Skill)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CLO-5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Explain and analyze quantum algorithms described in quantum circuit or measurement-based 	quantum computing models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(Competence)</a:t>
            </a:r>
            <a:endParaRPr lang="en-US" sz="20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8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853"/>
            <a:ext cx="12192000" cy="11655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3333CC"/>
                </a:solidFill>
                <a:latin typeface="Comic Sans MS" panose="030F0702030302020204" pitchFamily="66" charset="0"/>
              </a:rPr>
              <a:t>Quantum Information Processing: </a:t>
            </a: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The Challenge  </a:t>
            </a:r>
            <a:endParaRPr lang="en-US" sz="3600" dirty="0">
              <a:solidFill>
                <a:srgbClr val="C0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885950" y="2643188"/>
            <a:ext cx="1428750" cy="1014412"/>
            <a:chOff x="2771775" y="3043238"/>
            <a:chExt cx="1428750" cy="1014412"/>
          </a:xfrm>
        </p:grpSpPr>
        <p:sp>
          <p:nvSpPr>
            <p:cNvPr id="6" name="Rounded Rectangle 5"/>
            <p:cNvSpPr/>
            <p:nvPr/>
          </p:nvSpPr>
          <p:spPr>
            <a:xfrm>
              <a:off x="2771775" y="3043238"/>
              <a:ext cx="1428750" cy="101441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81180" b="-2275"/>
            <a:stretch/>
          </p:blipFill>
          <p:spPr>
            <a:xfrm>
              <a:off x="3770796" y="3150534"/>
              <a:ext cx="316535" cy="771244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2945380" y="3310082"/>
              <a:ext cx="726509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959667" y="3757893"/>
              <a:ext cx="726509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167197" y="2638420"/>
            <a:ext cx="1428750" cy="1014412"/>
            <a:chOff x="2771775" y="3043238"/>
            <a:chExt cx="1428750" cy="1014412"/>
          </a:xfrm>
        </p:grpSpPr>
        <p:sp>
          <p:nvSpPr>
            <p:cNvPr id="25" name="Rounded Rectangle 24"/>
            <p:cNvSpPr/>
            <p:nvPr/>
          </p:nvSpPr>
          <p:spPr>
            <a:xfrm>
              <a:off x="2771775" y="3043238"/>
              <a:ext cx="1428750" cy="101441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81180" b="-2275"/>
            <a:stretch/>
          </p:blipFill>
          <p:spPr>
            <a:xfrm>
              <a:off x="3770796" y="3150534"/>
              <a:ext cx="316535" cy="771244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>
              <a:off x="2945380" y="3310082"/>
              <a:ext cx="726509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959667" y="3757893"/>
              <a:ext cx="726509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6471936" y="2638420"/>
            <a:ext cx="1428750" cy="1014412"/>
            <a:chOff x="2771775" y="3043238"/>
            <a:chExt cx="1428750" cy="1014412"/>
          </a:xfrm>
        </p:grpSpPr>
        <p:sp>
          <p:nvSpPr>
            <p:cNvPr id="30" name="Rounded Rectangle 29"/>
            <p:cNvSpPr/>
            <p:nvPr/>
          </p:nvSpPr>
          <p:spPr>
            <a:xfrm>
              <a:off x="2771775" y="3043238"/>
              <a:ext cx="1428750" cy="101441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"/>
            <a:srcRect l="81180" b="-2275"/>
            <a:stretch/>
          </p:blipFill>
          <p:spPr>
            <a:xfrm>
              <a:off x="3770796" y="3150534"/>
              <a:ext cx="316535" cy="771244"/>
            </a:xfrm>
            <a:prstGeom prst="rect">
              <a:avLst/>
            </a:prstGeom>
          </p:spPr>
        </p:pic>
        <p:cxnSp>
          <p:nvCxnSpPr>
            <p:cNvPr id="32" name="Straight Connector 31"/>
            <p:cNvCxnSpPr/>
            <p:nvPr/>
          </p:nvCxnSpPr>
          <p:spPr>
            <a:xfrm>
              <a:off x="2945380" y="3310082"/>
              <a:ext cx="726509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959667" y="3757893"/>
              <a:ext cx="726509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Left-Right Arrow 36"/>
          <p:cNvSpPr/>
          <p:nvPr/>
        </p:nvSpPr>
        <p:spPr>
          <a:xfrm>
            <a:off x="3331290" y="2974036"/>
            <a:ext cx="826672" cy="373710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Left-Right Arrow 37"/>
          <p:cNvSpPr/>
          <p:nvPr/>
        </p:nvSpPr>
        <p:spPr>
          <a:xfrm>
            <a:off x="5612542" y="2969268"/>
            <a:ext cx="826672" cy="373710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2628900" y="3649886"/>
            <a:ext cx="0" cy="64406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881571" y="3645817"/>
            <a:ext cx="0" cy="58551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7172027" y="3645817"/>
            <a:ext cx="0" cy="58551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triped Right Arrow 42"/>
          <p:cNvSpPr/>
          <p:nvPr/>
        </p:nvSpPr>
        <p:spPr>
          <a:xfrm>
            <a:off x="969243" y="2952744"/>
            <a:ext cx="900112" cy="357188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325829" y="4300815"/>
            <a:ext cx="606142" cy="4286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607081" y="4238895"/>
            <a:ext cx="606142" cy="4286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888009" y="4257951"/>
            <a:ext cx="606142" cy="4286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13076" y="4178381"/>
            <a:ext cx="499848" cy="644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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708606" y="4130749"/>
            <a:ext cx="499848" cy="644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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99067" y="4145037"/>
            <a:ext cx="499848" cy="644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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ight Arrow 49"/>
          <p:cNvSpPr/>
          <p:nvPr/>
        </p:nvSpPr>
        <p:spPr>
          <a:xfrm>
            <a:off x="7974844" y="2851536"/>
            <a:ext cx="742950" cy="58818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709501" y="1514233"/>
            <a:ext cx="1906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Qubit: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level systems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28688" y="3908165"/>
            <a:ext cx="1328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qubit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 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2305702" y="2081346"/>
            <a:ext cx="323199" cy="504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051295" y="1435459"/>
            <a:ext cx="1717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qubit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entangling gates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3871913" y="2081346"/>
            <a:ext cx="483176" cy="7797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1869355" y="4300815"/>
            <a:ext cx="388070" cy="2143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8250029" y="1559764"/>
            <a:ext cx="1512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Qubit readout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8869904" y="2203623"/>
            <a:ext cx="1905000" cy="1905000"/>
            <a:chOff x="8869904" y="2203623"/>
            <a:chExt cx="1905000" cy="1905000"/>
          </a:xfrm>
        </p:grpSpPr>
        <p:sp>
          <p:nvSpPr>
            <p:cNvPr id="65" name="Rectangle 64"/>
            <p:cNvSpPr/>
            <p:nvPr/>
          </p:nvSpPr>
          <p:spPr>
            <a:xfrm>
              <a:off x="9629775" y="2534992"/>
              <a:ext cx="928688" cy="210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9904" y="2203623"/>
              <a:ext cx="1905000" cy="190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68" name="Oval 67"/>
            <p:cNvSpPr/>
            <p:nvPr/>
          </p:nvSpPr>
          <p:spPr>
            <a:xfrm>
              <a:off x="9362302" y="2614488"/>
              <a:ext cx="862162" cy="29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4"/>
            <a:srcRect r="7589" b="60774"/>
            <a:stretch/>
          </p:blipFill>
          <p:spPr>
            <a:xfrm>
              <a:off x="10098504" y="2723330"/>
              <a:ext cx="292959" cy="303711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5"/>
            <a:srcRect l="3003" t="59229"/>
            <a:stretch/>
          </p:blipFill>
          <p:spPr>
            <a:xfrm>
              <a:off x="9095162" y="2803984"/>
              <a:ext cx="307497" cy="315672"/>
            </a:xfrm>
            <a:prstGeom prst="rect">
              <a:avLst/>
            </a:prstGeom>
          </p:spPr>
        </p:pic>
        <p:sp>
          <p:nvSpPr>
            <p:cNvPr id="70" name="Oval 69"/>
            <p:cNvSpPr/>
            <p:nvPr/>
          </p:nvSpPr>
          <p:spPr>
            <a:xfrm>
              <a:off x="9226309" y="2747700"/>
              <a:ext cx="121705" cy="669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10412634" y="2828923"/>
              <a:ext cx="163980" cy="2124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74" name="Straight Arrow Connector 73"/>
          <p:cNvCxnSpPr/>
          <p:nvPr/>
        </p:nvCxnSpPr>
        <p:spPr>
          <a:xfrm>
            <a:off x="9226309" y="1922298"/>
            <a:ext cx="403466" cy="4951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834337" y="6129252"/>
            <a:ext cx="85152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Important requirements;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 coherence time,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 control and readout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641426" y="4958234"/>
            <a:ext cx="2316147" cy="646331"/>
          </a:xfrm>
          <a:prstGeom prst="rect">
            <a:avLst/>
          </a:prstGeom>
          <a:solidFill>
            <a:srgbClr val="CCFF99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Qubit - artificial atom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Superconducting qubit</a:t>
            </a:r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3220913" y="3704429"/>
            <a:ext cx="946283" cy="117904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60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 animBg="1"/>
      <p:bldP spid="51" grpId="0"/>
      <p:bldP spid="52" grpId="0"/>
      <p:bldP spid="55" grpId="0"/>
      <p:bldP spid="62" grpId="0"/>
      <p:bldP spid="75" grpId="0"/>
      <p:bldP spid="7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6583"/>
            <a:ext cx="10515600" cy="61577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Qubit of an ‘artificial atom’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0441" y="970345"/>
            <a:ext cx="891111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existing micro/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nano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fab technology it is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very difficult to integrate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of the naturally existing qubit on a chip,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unless there is a break through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3511" y="5530697"/>
            <a:ext cx="8386618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Harmonic Oscillator - RLC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Ideally LC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circuits is another option to develop a Qubit,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integration is an inherent property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-326" b="9426"/>
          <a:stretch/>
        </p:blipFill>
        <p:spPr>
          <a:xfrm>
            <a:off x="9918044" y="4839755"/>
            <a:ext cx="1883827" cy="16791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9633" y="4687801"/>
            <a:ext cx="4932200" cy="646331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Harmonic oscillators and basic electrical circuits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Superconductivity and Josephson junctions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368" y="1842734"/>
            <a:ext cx="423199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circuit qubit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based ‘artificial atom’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9633" y="2316773"/>
            <a:ext cx="8021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Electrical engineers have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‘only three alphabets’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whenever they talk about circuits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8951" y="2815718"/>
            <a:ext cx="5251566" cy="64633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matter how complicated the device is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physicist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can translate it into R, L and C combination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9633" y="3711019"/>
            <a:ext cx="5797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 on same idea,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circuit qubit is simply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RLC oscillator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11258" y="3710040"/>
            <a:ext cx="473924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RLC oscillator can be used as an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‘artificial atom’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9633" y="4306725"/>
            <a:ext cx="5543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‘artificial atoms’ are based upon the knowledge of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498878" y="2096407"/>
            <a:ext cx="2854922" cy="1128416"/>
            <a:chOff x="8498878" y="2096407"/>
            <a:chExt cx="2854922" cy="1128416"/>
          </a:xfrm>
        </p:grpSpPr>
        <p:sp>
          <p:nvSpPr>
            <p:cNvPr id="11" name="TextBox 10"/>
            <p:cNvSpPr txBox="1"/>
            <p:nvPr/>
          </p:nvSpPr>
          <p:spPr>
            <a:xfrm>
              <a:off x="8532578" y="2413181"/>
              <a:ext cx="282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Resistor, capacitor, inductor 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8498878" y="2912787"/>
              <a:ext cx="2755812" cy="312036"/>
              <a:chOff x="8507191" y="3025126"/>
              <a:chExt cx="2755812" cy="312036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/>
              <a:srcRect l="36942" t="19975" r="39950" b="65782"/>
              <a:stretch/>
            </p:blipFill>
            <p:spPr>
              <a:xfrm>
                <a:off x="9651077" y="3025126"/>
                <a:ext cx="556953" cy="290946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/>
              <a:srcRect l="71578" t="29852" r="16028" b="24561"/>
              <a:stretch/>
            </p:blipFill>
            <p:spPr>
              <a:xfrm rot="16200000">
                <a:off x="8823074" y="2722020"/>
                <a:ext cx="299259" cy="931025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r="42077" b="8289"/>
              <a:stretch/>
            </p:blipFill>
            <p:spPr>
              <a:xfrm>
                <a:off x="10493187" y="3025331"/>
                <a:ext cx="769816" cy="290741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025097" y="2096407"/>
              <a:ext cx="1834861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Standard tool kit 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09224" y="6469492"/>
            <a:ext cx="11597342" cy="369332"/>
          </a:xfrm>
          <a:prstGeom prst="rect">
            <a:avLst/>
          </a:prstGeom>
          <a:solidFill>
            <a:srgbClr val="CC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Remember;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Integration of Nanostructures on a chip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 ‘bottle-neck’ in developing many promising NS-based devices</a:t>
            </a:r>
          </a:p>
        </p:txBody>
      </p:sp>
    </p:spTree>
    <p:extLst>
      <p:ext uri="{BB962C8B-B14F-4D97-AF65-F5344CB8AC3E}">
        <p14:creationId xmlns:p14="http://schemas.microsoft.com/office/powerpoint/2010/main" val="300178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/>
      <p:bldP spid="12" grpId="0" animBg="1"/>
      <p:bldP spid="18" grpId="0"/>
      <p:bldP spid="19" grpId="0" animBg="1"/>
      <p:bldP spid="21" grpId="0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253" y="132986"/>
            <a:ext cx="10515600" cy="77094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Introduction to Quantum Mechanics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4329" y="1437805"/>
            <a:ext cx="1773627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Nature of Light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35038" y="1437805"/>
            <a:ext cx="2100768" cy="400110"/>
          </a:xfrm>
          <a:prstGeom prst="rect">
            <a:avLst/>
          </a:prstGeom>
          <a:solidFill>
            <a:srgbClr val="CCCC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 or Particle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956" y="2395697"/>
            <a:ext cx="2621487" cy="400110"/>
          </a:xfrm>
          <a:prstGeom prst="rect">
            <a:avLst/>
          </a:prstGeom>
          <a:noFill/>
          <a:ln w="19050">
            <a:solidFill>
              <a:srgbClr val="CC66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Electromagnetic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Waves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66434" y="2395697"/>
            <a:ext cx="879728" cy="369332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46657" y="2039247"/>
            <a:ext cx="2903615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 Particle Duality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32526" y="5155971"/>
            <a:ext cx="236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 body radiation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2526" y="5728563"/>
            <a:ext cx="4661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 heat capacity (at low temperature)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32526" y="6338162"/>
            <a:ext cx="4182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Semiconducting behavior of materials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08534" y="5649991"/>
            <a:ext cx="2777042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Mechanics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6680270" y="4961821"/>
            <a:ext cx="360218" cy="1745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64414" y="3001451"/>
            <a:ext cx="204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Photoelectric effect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04132" y="3860529"/>
                <a:ext cx="1668918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Plank’s  </a:t>
                </a:r>
                <a14:m>
                  <m:oMath xmlns:m="http://schemas.openxmlformats.org/officeDocument/2006/math">
                    <m:r>
                      <a:rPr kumimoji="0" lang="en-US" sz="1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𝐄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𝒉𝒇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132" y="3860529"/>
                <a:ext cx="1668918" cy="369332"/>
              </a:xfrm>
              <a:prstGeom prst="rect">
                <a:avLst/>
              </a:prstGeom>
              <a:blipFill>
                <a:blip r:embed="rId3"/>
                <a:stretch>
                  <a:fillRect l="-3285" t="-8197" r="-36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145248" y="3755748"/>
            <a:ext cx="1635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of light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frequency f 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7585345" y="1966635"/>
            <a:ext cx="360218" cy="1745673"/>
          </a:xfrm>
          <a:prstGeom prst="rightArrow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8253" y="4721130"/>
            <a:ext cx="5347682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new theory; why classical physics is NOT adequate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143969" y="2595946"/>
                <a:ext cx="3108993" cy="995401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DeBroglie wave-particle duality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l-GR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𝝀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box>
                      <m:box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𝒉</m:t>
                            </m:r>
                          </m:num>
                          <m:den>
                            <m: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𝑷</m:t>
                            </m:r>
                          </m:den>
                        </m:f>
                      </m:e>
                    </m:box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where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Symbol" panose="05050102010706020507" pitchFamily="18" charset="2"/>
                  </a:rPr>
                  <a:t> is wavelength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Symbol" panose="05050102010706020507" pitchFamily="18" charset="2"/>
                  </a:rPr>
                  <a:t>             P is momentum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969" y="2595946"/>
                <a:ext cx="3108993" cy="995401"/>
              </a:xfrm>
              <a:prstGeom prst="rect">
                <a:avLst/>
              </a:prstGeom>
              <a:blipFill>
                <a:blip r:embed="rId4"/>
                <a:stretch>
                  <a:fillRect l="-1559" t="-3012" r="-585" b="-7831"/>
                </a:stretch>
              </a:blipFill>
              <a:ln w="1905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289708" y="3473417"/>
            <a:ext cx="213398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Maxwell’s Equations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207" y="2835085"/>
            <a:ext cx="3658615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Reflection, Refraction, Interference, Polarization, diffraction</a:t>
            </a:r>
          </a:p>
        </p:txBody>
      </p:sp>
    </p:spTree>
    <p:extLst>
      <p:ext uri="{BB962C8B-B14F-4D97-AF65-F5344CB8AC3E}">
        <p14:creationId xmlns:p14="http://schemas.microsoft.com/office/powerpoint/2010/main" val="300113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 animBg="1"/>
      <p:bldP spid="14" grpId="0" animBg="1"/>
      <p:bldP spid="15" grpId="0"/>
      <p:bldP spid="16" grpId="0" animBg="1"/>
      <p:bldP spid="17" grpId="0"/>
      <p:bldP spid="18" grpId="0" animBg="1"/>
      <p:bldP spid="19" grpId="0" animBg="1"/>
      <p:bldP spid="20" grpId="0" animBg="1"/>
      <p:bldP spid="4" grpId="0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0474"/>
            <a:ext cx="10515600" cy="77094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Introduction to Quantum Mechanics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4835" y="1165128"/>
            <a:ext cx="4063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States of electrons are quantized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6897" y="1629650"/>
            <a:ext cx="389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Bohr’s atomic model – Classical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07953" y="5007629"/>
            <a:ext cx="3418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Schrodinger  wave Equation:1923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5267" y="4686072"/>
            <a:ext cx="317997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M Introduces Wave Functions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110" y="3380854"/>
            <a:ext cx="3580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Stern-G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erlach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Experiment; 1922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3929" y="5615222"/>
            <a:ext cx="4209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 heat capacity (at low temperature)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311" y="6097061"/>
            <a:ext cx="3782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Semiconducting behavior of materials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32382" y="5236667"/>
            <a:ext cx="1523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212" y="3823889"/>
            <a:ext cx="457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experiment gives the idea about the ‘spin’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0800" y="384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317" y="1094729"/>
            <a:ext cx="2063605" cy="16525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b="14790"/>
          <a:stretch/>
        </p:blipFill>
        <p:spPr>
          <a:xfrm>
            <a:off x="4924581" y="2931823"/>
            <a:ext cx="3698341" cy="170483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9919" y="2089561"/>
            <a:ext cx="476151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Bohr’s atomic model was not enough to explain many observations; need additional theory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3929" y="5140202"/>
            <a:ext cx="236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 body radiation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30678" y="5293394"/>
            <a:ext cx="2585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Concept of wave function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30678" y="5623744"/>
            <a:ext cx="264572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wave function ???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63180" y="5955580"/>
            <a:ext cx="455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Everything associated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the particle/ system can be determined from wave function like, position, momentum, energy etc.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846942" y="1792557"/>
            <a:ext cx="312594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Mechanics explains all experimental observations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37830" y="2916518"/>
            <a:ext cx="315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Classical physics can not explain this experimental observations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54022" y="3591283"/>
            <a:ext cx="272622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Mechanics successfully explains this experimental observations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4667116" y="4689623"/>
            <a:ext cx="1798339" cy="1927850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35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 animBg="1"/>
      <p:bldP spid="10" grpId="0"/>
      <p:bldP spid="11" grpId="0"/>
      <p:bldP spid="12" grpId="0"/>
      <p:bldP spid="13" grpId="0"/>
      <p:bldP spid="4" grpId="0"/>
      <p:bldP spid="5" grpId="0"/>
      <p:bldP spid="18" grpId="0" animBg="1"/>
      <p:bldP spid="19" grpId="0"/>
      <p:bldP spid="20" grpId="0"/>
      <p:bldP spid="21" grpId="0" animBg="1"/>
      <p:bldP spid="22" grpId="0"/>
      <p:bldP spid="23" grpId="0" animBg="1"/>
      <p:bldP spid="24" grpId="0"/>
      <p:bldP spid="25" grpId="0" animBg="1"/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925" y="231775"/>
            <a:ext cx="10515600" cy="72072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Number of Photons generated by a lamp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3374" y="1114425"/>
            <a:ext cx="11439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Calculate the number of photons generated by 100 W lamp per second. Assume all the energy is consumed by lamp is converted into visible light  of wave length 500 nm. </a:t>
            </a:r>
          </a:p>
        </p:txBody>
      </p:sp>
    </p:spTree>
    <p:extLst>
      <p:ext uri="{BB962C8B-B14F-4D97-AF65-F5344CB8AC3E}">
        <p14:creationId xmlns:p14="http://schemas.microsoft.com/office/powerpoint/2010/main" val="6192279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09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Young’s Double Slit Experiment</a:t>
            </a:r>
            <a:b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</a:br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(light)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18299"/>
            <a:ext cx="4672734" cy="4112006"/>
          </a:xfrm>
          <a:prstGeom prst="rect">
            <a:avLst/>
          </a:prstGeom>
        </p:spPr>
      </p:pic>
      <p:pic>
        <p:nvPicPr>
          <p:cNvPr id="1026" name="Picture 2" descr="Interference, Diffraction and Polarization of Light | SpringerL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762" y="1722605"/>
            <a:ext cx="3952875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55265" y="5947688"/>
            <a:ext cx="676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 theory successfully explain the double slit experimental 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5299" y="6385099"/>
            <a:ext cx="997850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QM explain this experimental observation ? Yes 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tell us something new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 this experiment </a:t>
            </a:r>
          </a:p>
        </p:txBody>
      </p:sp>
    </p:spTree>
    <p:extLst>
      <p:ext uri="{BB962C8B-B14F-4D97-AF65-F5344CB8AC3E}">
        <p14:creationId xmlns:p14="http://schemas.microsoft.com/office/powerpoint/2010/main" val="403739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38545"/>
            <a:ext cx="10515600" cy="93359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Young’s Double Slit Experiment</a:t>
            </a:r>
            <a:b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</a:br>
            <a:r>
              <a:rPr lang="en-US" sz="2700" b="1" dirty="0">
                <a:solidFill>
                  <a:srgbClr val="CC6600"/>
                </a:solidFill>
                <a:latin typeface="Comic Sans MS" panose="030F0702030302020204" pitchFamily="66" charset="0"/>
              </a:rPr>
              <a:t>(with electrons)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94" y="1427798"/>
            <a:ext cx="5697080" cy="3996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665" y="1515858"/>
            <a:ext cx="4862095" cy="36278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19012" y="6422341"/>
            <a:ext cx="796916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can safely say that no one understand Quantum Mechanics -----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Richard Feynman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60436" y="5666572"/>
            <a:ext cx="6113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 also behaves like a wave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(wave-particle duality)</a:t>
            </a:r>
          </a:p>
        </p:txBody>
      </p:sp>
    </p:spTree>
    <p:extLst>
      <p:ext uri="{BB962C8B-B14F-4D97-AF65-F5344CB8AC3E}">
        <p14:creationId xmlns:p14="http://schemas.microsoft.com/office/powerpoint/2010/main" val="1791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4408" y="2889504"/>
            <a:ext cx="542796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Strange Experimental Observations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(during Young’s double Slit experiment)</a:t>
            </a:r>
          </a:p>
        </p:txBody>
      </p:sp>
    </p:spTree>
    <p:extLst>
      <p:ext uri="{BB962C8B-B14F-4D97-AF65-F5344CB8AC3E}">
        <p14:creationId xmlns:p14="http://schemas.microsoft.com/office/powerpoint/2010/main" val="39223032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8822"/>
            <a:ext cx="10515600" cy="678584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44546A"/>
                </a:solidFill>
                <a:latin typeface="Comic Sans MS" panose="030F0702030302020204" pitchFamily="66" charset="0"/>
              </a:rPr>
              <a:t>Young’s Double Slit Experiment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7532" y="1010069"/>
            <a:ext cx="5898153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we are now (in ref. to previous slides)?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672" y="1532794"/>
            <a:ext cx="10792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is a wave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wave theory can successfully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explain the interference pattern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types of waves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(weather they are classical wave or a particle that can be treated as wave as per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DeBroglie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wave-particle duality)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081" y="2647312"/>
            <a:ext cx="5669309" cy="400110"/>
          </a:xfrm>
          <a:prstGeom prst="rect">
            <a:avLst/>
          </a:prstGeom>
          <a:solidFill>
            <a:srgbClr val="B7E0E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 fire photons/electrons/atoms etc.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by one 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9095" t="8596" r="54673" b="10756"/>
          <a:stretch/>
        </p:blipFill>
        <p:spPr>
          <a:xfrm>
            <a:off x="9222952" y="2243801"/>
            <a:ext cx="147782" cy="15517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t="39373" r="58661" b="44987"/>
          <a:stretch/>
        </p:blipFill>
        <p:spPr>
          <a:xfrm>
            <a:off x="7143616" y="2904200"/>
            <a:ext cx="1275774" cy="23091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535171" y="2525572"/>
            <a:ext cx="192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of particles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5844" b="6980"/>
          <a:stretch/>
        </p:blipFill>
        <p:spPr>
          <a:xfrm flipH="1">
            <a:off x="10125699" y="2321111"/>
            <a:ext cx="394403" cy="13970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7532" y="3288141"/>
            <a:ext cx="5448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Still can we see the interference pattern on the screen?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85910" y="3303392"/>
            <a:ext cx="523861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68879" y="3689766"/>
            <a:ext cx="4434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come?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interference pattern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(in wave theory)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collective behavior of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xple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wave!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2655" y="4761482"/>
            <a:ext cx="6719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 theory CAN NOT explain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experimental observation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2655" y="5365647"/>
            <a:ext cx="7058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explain this single photon/electron interference pattern?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2655" y="5975698"/>
            <a:ext cx="7389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Theory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explain this experimental observation successfully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47819" y="5975698"/>
            <a:ext cx="793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42248" y="5991087"/>
            <a:ext cx="314015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concept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220617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 animBg="1"/>
      <p:bldP spid="24" grpId="0"/>
      <p:bldP spid="8" grpId="0"/>
      <p:bldP spid="9" grpId="0" animBg="1"/>
      <p:bldP spid="10" grpId="0"/>
      <p:bldP spid="11" grpId="0"/>
      <p:bldP spid="13" grpId="0"/>
      <p:bldP spid="14" grpId="0"/>
      <p:bldP spid="25" grpId="0"/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1662"/>
            <a:ext cx="10515600" cy="678584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44546A"/>
                </a:solidFill>
                <a:latin typeface="Comic Sans MS" panose="030F0702030302020204" pitchFamily="66" charset="0"/>
              </a:rPr>
              <a:t>Young’s Double Slit Experiment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7532" y="781469"/>
            <a:ext cx="665079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Interference patterns of particles fired one by one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081" y="1528105"/>
            <a:ext cx="5669309" cy="400110"/>
          </a:xfrm>
          <a:prstGeom prst="rect">
            <a:avLst/>
          </a:prstGeom>
          <a:solidFill>
            <a:srgbClr val="B7E0E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 fire photons/electrons/atoms etc.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by one 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9095" t="8596" r="54673" b="10756"/>
          <a:stretch/>
        </p:blipFill>
        <p:spPr>
          <a:xfrm>
            <a:off x="9222952" y="1124594"/>
            <a:ext cx="147782" cy="15517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t="39373" r="58661" b="44987"/>
          <a:stretch/>
        </p:blipFill>
        <p:spPr>
          <a:xfrm>
            <a:off x="7143616" y="1784993"/>
            <a:ext cx="1275774" cy="23091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535171" y="1406365"/>
            <a:ext cx="192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of particles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5844" b="6980"/>
          <a:stretch/>
        </p:blipFill>
        <p:spPr>
          <a:xfrm flipH="1">
            <a:off x="10125699" y="1201904"/>
            <a:ext cx="394403" cy="13970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7532" y="2108969"/>
            <a:ext cx="5340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Still we can see the interference pattern on the screen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2655" y="2849103"/>
            <a:ext cx="11577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firing electron/photon one by one, therefore,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an instant electron/Photon will pass through either of the slits S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S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but NOT through both at the same time (electron/photon are indivisible particles)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081" y="3737179"/>
            <a:ext cx="10354373" cy="400110"/>
          </a:xfrm>
          <a:prstGeom prst="rect">
            <a:avLst/>
          </a:prstGeom>
          <a:noFill/>
          <a:ln w="19050">
            <a:solidFill>
              <a:srgbClr val="CC33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 let us try to measure, at specific instant, electron/photon passes through which slit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S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6656" y="5290549"/>
            <a:ext cx="781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Theory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also explain this experimental observation successfully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90175" y="5290549"/>
            <a:ext cx="79329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58479" y="1358828"/>
            <a:ext cx="351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58479" y="2086629"/>
            <a:ext cx="351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72193">
            <a:off x="9406642" y="2145205"/>
            <a:ext cx="610150" cy="5271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6656" y="4470187"/>
            <a:ext cx="10416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soon as you measure/detect the path of electron/photon,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Interference will pattern disappear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125699" y="4775939"/>
            <a:ext cx="1604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Strange!!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3305" y="5975992"/>
            <a:ext cx="723701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single electron/photon can produce interference pattern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on detecting the path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(of electron/Photon) interference pattern disappears 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24694" y="5886238"/>
            <a:ext cx="382158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theory that explain this experimental observation 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use it in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Computing/information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42701" y="5305938"/>
            <a:ext cx="314015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concept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298950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/>
      <p:bldP spid="25" grpId="0" animBg="1"/>
      <p:bldP spid="16" grpId="0"/>
      <p:bldP spid="17" grpId="0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040"/>
            <a:ext cx="10515600" cy="61392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Topics Covered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17" y="651453"/>
            <a:ext cx="12305145" cy="6543674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  <a:tabLst>
                <a:tab pos="28575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to Quantum Mechanics; history and basic concepts, Concept of quantization and quantized states. (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Week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  <a:tabLst>
                <a:tab pos="285750" algn="l"/>
              </a:tabLst>
            </a:pPr>
            <a:endParaRPr lang="en-US" sz="1800" dirty="0">
              <a:latin typeface="Tms Rm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432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Superposition, The Stern-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Gerlach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experiment and Young's double-slit experiment. (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Week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4320" algn="l"/>
              </a:tabLst>
            </a:pPr>
            <a:endParaRPr lang="en-US" sz="1800" dirty="0">
              <a:latin typeface="Tms Rm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432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Qubits and Quantum States (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Week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4320" algn="l"/>
              </a:tabLst>
            </a:pPr>
            <a:endParaRPr lang="en-US" sz="1800" dirty="0">
              <a:latin typeface="Tms Rm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432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Linear Vector Space; Matrices and Operators, Tensor Products (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Weeks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4320" algn="l"/>
              </a:tabLst>
            </a:pPr>
            <a:endParaRPr lang="en-US" sz="1800" dirty="0">
              <a:latin typeface="Tms Rm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432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Density Operators (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Week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4320" algn="l"/>
              </a:tabLst>
            </a:pPr>
            <a:endParaRPr lang="en-US" sz="1800" dirty="0">
              <a:latin typeface="Tms Rm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432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Qubit, the Bloch Sphere, Quantum Measurement Theory (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Week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4320" algn="l"/>
              </a:tabLst>
            </a:pPr>
            <a:endParaRPr lang="en-US" sz="1800" dirty="0">
              <a:latin typeface="Tms Rm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432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postulates of quantum mechanics and The EPR paradox and Bell's inequalities (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  Week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4320" algn="l"/>
              </a:tabLst>
            </a:pPr>
            <a:endParaRPr lang="en-US" sz="1800" dirty="0">
              <a:latin typeface="Tms Rm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432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Controlled gates and entanglement generation, Universal quantum gates (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Week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4320" algn="l"/>
              </a:tabLst>
            </a:pPr>
            <a:endParaRPr lang="en-US" sz="1800" dirty="0">
              <a:latin typeface="Tms Rm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432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Universal quantum gates and quantum Algorithms (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Week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4320" algn="l"/>
              </a:tabLst>
            </a:pPr>
            <a:endParaRPr lang="en-US" sz="1800" dirty="0">
              <a:latin typeface="Tms Rm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432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No-Cloning Theorem, Teleportation and Spooky Correlations (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Week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74320" algn="l"/>
              </a:tabLst>
            </a:pPr>
            <a:endParaRPr lang="en-US" sz="1800" dirty="0">
              <a:latin typeface="Tms Rm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274320" algn="l"/>
              </a:tabLs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Quantum Communication, the no-cloning theorem, classical and quantum cryptography (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Weeks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latin typeface="Tms Rmn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99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702" y="221297"/>
            <a:ext cx="10515600" cy="73400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44546A"/>
                </a:solidFill>
                <a:latin typeface="Comic Sans MS" panose="030F0702030302020204" pitchFamily="66" charset="0"/>
              </a:rPr>
              <a:t>Summary: Under what conditions Young’s Double Slit Experiment will give inference/ fringe patterns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6401" y="5156700"/>
            <a:ext cx="10852202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Something interesting,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counter intuitive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CAN NOT be understood/ explained by classical mechanics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6821" y="5994227"/>
            <a:ext cx="6700937" cy="369332"/>
          </a:xfrm>
          <a:prstGeom prst="rect">
            <a:avLst/>
          </a:prstGeom>
          <a:solidFill>
            <a:srgbClr val="CCFF99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used to develop Quantum Communication Technology </a:t>
            </a:r>
          </a:p>
        </p:txBody>
      </p:sp>
      <p:sp>
        <p:nvSpPr>
          <p:cNvPr id="3" name="Rectangle 2"/>
          <p:cNvSpPr/>
          <p:nvPr/>
        </p:nvSpPr>
        <p:spPr>
          <a:xfrm>
            <a:off x="276346" y="1508458"/>
            <a:ext cx="70205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Quantum interference can be explained by saying that the particle is in a superposition of the two experimental paths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|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passage through the upper slit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|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passage through the lower slit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〉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. Similarly a quantum bit can be in a superposition of |0〉 and |1〉.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449" y="1631769"/>
            <a:ext cx="4629272" cy="26379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31642" y="3388177"/>
            <a:ext cx="1417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Always constructive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interference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303778" y="2953714"/>
            <a:ext cx="5520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Experiments in quantum information processing tend to use interferometers rather than double slits but the principle is the same.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6345" y="4066894"/>
            <a:ext cx="57561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So far single-particle quantum interference has been observed with photons, electrons, neutrons and atoms.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6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/>
      <p:bldP spid="8" grpId="0"/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274"/>
            <a:ext cx="10515600" cy="69705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Single Photon Quantum Interference </a:t>
            </a:r>
          </a:p>
        </p:txBody>
      </p:sp>
      <p:pic>
        <p:nvPicPr>
          <p:cNvPr id="7170" name="Picture 2" descr="https://physicsworld.com/wp-content/uploads/1998/03/zeilinger-fi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80" y="794328"/>
            <a:ext cx="4407333" cy="250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1264" y="3377591"/>
            <a:ext cx="104555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Single-particle quantum interference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fringes can be observed in a two-path interferometer if there is no way of knowing, not even in principle, which path the particle takes.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-gothic-urw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In a Mach-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Zehnder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 interferometer a quantum particle strikes a beam splitter and has a 50/50 chance of being transmitted or reflected.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-gothic-urw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Mirrors reflect both paths so that they meet at a second 50/50 beam splitter, and the numbers of particles transmitted/reflected by this beam splitter are counted.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-gothic-urw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If no information about the path is available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, the particle is in a superposition of the upper and lower paths.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To observe interference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 it is necessary to vary the length of one of the paths (e.g. with a variable wave plate) and count coincidences between the detectors as a function of this phase.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1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949"/>
            <a:ext cx="10515600" cy="66814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omic Sans MS" panose="030F0702030302020204" pitchFamily="66" charset="0"/>
              </a:rPr>
              <a:t>Single Photon Quantum Interference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7926451" y="883808"/>
                <a:ext cx="34932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BS creates superposition state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𝝍</m:t>
                        </m:r>
                      </m:e>
                    </m:d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6451" y="883808"/>
                <a:ext cx="3493264" cy="369332"/>
              </a:xfrm>
              <a:prstGeom prst="rect">
                <a:avLst/>
              </a:prstGeom>
              <a:blipFill>
                <a:blip r:embed="rId2"/>
                <a:stretch>
                  <a:fillRect l="-1396" t="-119672" r="-12391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8333212" y="1300166"/>
                <a:ext cx="2613826" cy="7280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𝜓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3212" y="1300166"/>
                <a:ext cx="2613826" cy="7280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7187338" y="2043192"/>
            <a:ext cx="490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 prob. that D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‘clicks’ and 50% prob. D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‘clicks’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/>
              <p:cNvSpPr/>
              <p:nvPr/>
            </p:nvSpPr>
            <p:spPr>
              <a:xfrm>
                <a:off x="8135768" y="2449217"/>
                <a:ext cx="3340145" cy="369332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State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|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𝜓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CAN NOT be measured  </a:t>
                </a:r>
              </a:p>
            </p:txBody>
          </p:sp>
        </mc:Choice>
        <mc:Fallback xmlns="">
          <p:sp>
            <p:nvSpPr>
              <p:cNvPr id="86" name="Rectangle 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5768" y="2449217"/>
                <a:ext cx="3340145" cy="369332"/>
              </a:xfrm>
              <a:prstGeom prst="rect">
                <a:avLst/>
              </a:prstGeom>
              <a:blipFill>
                <a:blip r:embed="rId4"/>
                <a:stretch>
                  <a:fillRect l="-1642" t="-121667" r="-547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TextBox 86"/>
          <p:cNvSpPr txBox="1"/>
          <p:nvPr/>
        </p:nvSpPr>
        <p:spPr>
          <a:xfrm>
            <a:off x="880406" y="3353539"/>
            <a:ext cx="1059758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 measurement it is qubit, however after measurements it becomes a ‘classical bit’ – bit in a definite state </a:t>
            </a:r>
          </a:p>
        </p:txBody>
      </p:sp>
      <p:sp>
        <p:nvSpPr>
          <p:cNvPr id="89" name="Oval 88"/>
          <p:cNvSpPr/>
          <p:nvPr/>
        </p:nvSpPr>
        <p:spPr>
          <a:xfrm>
            <a:off x="9146495" y="1300733"/>
            <a:ext cx="354675" cy="746385"/>
          </a:xfrm>
          <a:prstGeom prst="ellipse">
            <a:avLst/>
          </a:prstGeom>
          <a:noFill/>
          <a:ln w="19050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10121855" y="1297685"/>
            <a:ext cx="354675" cy="746385"/>
          </a:xfrm>
          <a:prstGeom prst="ellipse">
            <a:avLst/>
          </a:prstGeom>
          <a:noFill/>
          <a:ln w="19050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/>
              <p:cNvSpPr txBox="1"/>
              <p:nvPr/>
            </p:nvSpPr>
            <p:spPr>
              <a:xfrm>
                <a:off x="7795387" y="4364624"/>
                <a:ext cx="34932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BS creates superposition state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𝝍</m:t>
                        </m:r>
                      </m:e>
                    </m:d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7" name="TextBox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5387" y="4364624"/>
                <a:ext cx="3493264" cy="369332"/>
              </a:xfrm>
              <a:prstGeom prst="rect">
                <a:avLst/>
              </a:prstGeom>
              <a:blipFill>
                <a:blip r:embed="rId5"/>
                <a:stretch>
                  <a:fillRect l="-1571" t="-119672" r="-12216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/>
              <p:cNvSpPr/>
              <p:nvPr/>
            </p:nvSpPr>
            <p:spPr>
              <a:xfrm>
                <a:off x="8217812" y="4644167"/>
                <a:ext cx="2613826" cy="10016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𝜓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den>
                          </m:f>
                        </m:e>
                      </m:rad>
                      <m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8" name="Rectangle 10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7812" y="4644167"/>
                <a:ext cx="2613826" cy="10016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TextBox 108"/>
          <p:cNvSpPr txBox="1"/>
          <p:nvPr/>
        </p:nvSpPr>
        <p:spPr>
          <a:xfrm>
            <a:off x="7099473" y="5853192"/>
            <a:ext cx="4448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??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prob. that D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‘clicks’ 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??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prob. D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‘clicks’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/>
              <p:cNvSpPr/>
              <p:nvPr/>
            </p:nvSpPr>
            <p:spPr>
              <a:xfrm>
                <a:off x="8004704" y="6259217"/>
                <a:ext cx="3340145" cy="369332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State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|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𝜓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CAN NOT be measured  </a:t>
                </a:r>
              </a:p>
            </p:txBody>
          </p:sp>
        </mc:Choice>
        <mc:Fallback xmlns="">
          <p:sp>
            <p:nvSpPr>
              <p:cNvPr id="112" name="Rectangle 1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4704" y="6259217"/>
                <a:ext cx="3340145" cy="369332"/>
              </a:xfrm>
              <a:prstGeom prst="rect">
                <a:avLst/>
              </a:prstGeom>
              <a:blipFill>
                <a:blip r:embed="rId7"/>
                <a:stretch>
                  <a:fillRect l="-1460" t="-121667" r="-730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Oval 113"/>
          <p:cNvSpPr/>
          <p:nvPr/>
        </p:nvSpPr>
        <p:spPr>
          <a:xfrm>
            <a:off x="8997697" y="4836413"/>
            <a:ext cx="390143" cy="746385"/>
          </a:xfrm>
          <a:prstGeom prst="ellipse">
            <a:avLst/>
          </a:prstGeom>
          <a:noFill/>
          <a:ln w="19050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9962694" y="4654974"/>
            <a:ext cx="429157" cy="993439"/>
          </a:xfrm>
          <a:prstGeom prst="ellipse">
            <a:avLst/>
          </a:prstGeom>
          <a:noFill/>
          <a:ln w="19050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7" name="Elbow Connector 116"/>
          <p:cNvCxnSpPr/>
          <p:nvPr/>
        </p:nvCxnSpPr>
        <p:spPr>
          <a:xfrm rot="5400000">
            <a:off x="9883617" y="5610450"/>
            <a:ext cx="320754" cy="265451"/>
          </a:xfrm>
          <a:prstGeom prst="bentConnector3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Elbow Connector 120"/>
          <p:cNvCxnSpPr/>
          <p:nvPr/>
        </p:nvCxnSpPr>
        <p:spPr>
          <a:xfrm rot="10800000" flipV="1">
            <a:off x="7349477" y="5498432"/>
            <a:ext cx="1731632" cy="407715"/>
          </a:xfrm>
          <a:prstGeom prst="bentConnector2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5" name="Group 154"/>
          <p:cNvGrpSpPr/>
          <p:nvPr/>
        </p:nvGrpSpPr>
        <p:grpSpPr>
          <a:xfrm>
            <a:off x="776620" y="839725"/>
            <a:ext cx="5575173" cy="2441093"/>
            <a:chOff x="776620" y="839725"/>
            <a:chExt cx="5575173" cy="2441093"/>
          </a:xfrm>
        </p:grpSpPr>
        <p:sp>
          <p:nvSpPr>
            <p:cNvPr id="6" name="Cube 5"/>
            <p:cNvSpPr/>
            <p:nvPr/>
          </p:nvSpPr>
          <p:spPr>
            <a:xfrm>
              <a:off x="3950208" y="1664208"/>
              <a:ext cx="1453896" cy="1280160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2825496" y="2432304"/>
              <a:ext cx="1161288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051334" y="2911486"/>
              <a:ext cx="1007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50-50 BS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3882868" y="2432304"/>
              <a:ext cx="119538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4532377" y="1682496"/>
              <a:ext cx="143" cy="70437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5145678" y="2429256"/>
              <a:ext cx="721068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4532379" y="1268711"/>
              <a:ext cx="1522" cy="65421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5922025" y="1848489"/>
                  <a:ext cx="3378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|0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2025" y="1848489"/>
                  <a:ext cx="337849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58929" t="-173913" r="-164286" b="-26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4889417" y="962713"/>
                  <a:ext cx="3378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|1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417" y="962713"/>
                  <a:ext cx="337849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60000" t="-180000" r="-169091" b="-26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4" name="Group 23"/>
            <p:cNvGrpSpPr/>
            <p:nvPr/>
          </p:nvGrpSpPr>
          <p:grpSpPr>
            <a:xfrm>
              <a:off x="5922025" y="2173181"/>
              <a:ext cx="429768" cy="530352"/>
              <a:chOff x="5934456" y="4480560"/>
              <a:chExt cx="429768" cy="530352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5942460" y="4576459"/>
                <a:ext cx="3802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23" name="Flowchart: Delay 22"/>
              <p:cNvSpPr/>
              <p:nvPr/>
            </p:nvSpPr>
            <p:spPr>
              <a:xfrm>
                <a:off x="5934456" y="4480560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4267201" y="839725"/>
              <a:ext cx="530352" cy="429768"/>
              <a:chOff x="2292097" y="1242061"/>
              <a:chExt cx="530352" cy="429768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2376301" y="1286144"/>
                <a:ext cx="3802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7" name="Flowchart: Delay 26"/>
              <p:cNvSpPr/>
              <p:nvPr/>
            </p:nvSpPr>
            <p:spPr>
              <a:xfrm rot="16200000">
                <a:off x="2342389" y="1191769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038814" y="870380"/>
              <a:ext cx="1804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BS-Beam Splitter</a:t>
              </a:r>
            </a:p>
          </p:txBody>
        </p:sp>
        <p:cxnSp>
          <p:nvCxnSpPr>
            <p:cNvPr id="54" name="Curved Connector 53"/>
            <p:cNvCxnSpPr/>
            <p:nvPr/>
          </p:nvCxnSpPr>
          <p:spPr>
            <a:xfrm>
              <a:off x="3084457" y="1169310"/>
              <a:ext cx="865751" cy="760075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776620" y="2219985"/>
              <a:ext cx="2080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Single photon input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3022744" y="2135300"/>
                  <a:ext cx="3378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|0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2744" y="2135300"/>
                  <a:ext cx="337849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61818" t="-173913" r="-167273" b="-26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9" name="Straight Connector 148"/>
            <p:cNvCxnSpPr/>
            <p:nvPr/>
          </p:nvCxnSpPr>
          <p:spPr>
            <a:xfrm flipV="1">
              <a:off x="3959352" y="1984088"/>
              <a:ext cx="1128045" cy="96028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/>
          <p:cNvGrpSpPr/>
          <p:nvPr/>
        </p:nvGrpSpPr>
        <p:grpSpPr>
          <a:xfrm>
            <a:off x="645556" y="4320541"/>
            <a:ext cx="5575173" cy="2484763"/>
            <a:chOff x="645556" y="4320541"/>
            <a:chExt cx="5575173" cy="2484763"/>
          </a:xfrm>
        </p:grpSpPr>
        <p:sp>
          <p:nvSpPr>
            <p:cNvPr id="91" name="Cube 90"/>
            <p:cNvSpPr/>
            <p:nvPr/>
          </p:nvSpPr>
          <p:spPr>
            <a:xfrm>
              <a:off x="3819144" y="5145024"/>
              <a:ext cx="1453896" cy="1280160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>
              <a:off x="2694432" y="5913120"/>
              <a:ext cx="1161288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3597444" y="6435972"/>
              <a:ext cx="1651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NOT a 50-50 BS</a:t>
              </a:r>
            </a:p>
          </p:txBody>
        </p:sp>
        <p:cxnSp>
          <p:nvCxnSpPr>
            <p:cNvPr id="94" name="Straight Connector 93"/>
            <p:cNvCxnSpPr/>
            <p:nvPr/>
          </p:nvCxnSpPr>
          <p:spPr>
            <a:xfrm>
              <a:off x="3751804" y="5913120"/>
              <a:ext cx="119538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V="1">
              <a:off x="4401313" y="5163312"/>
              <a:ext cx="143" cy="70437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>
              <a:off x="5014614" y="5910072"/>
              <a:ext cx="721068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H="1" flipV="1">
              <a:off x="4401315" y="4749527"/>
              <a:ext cx="1522" cy="65421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/>
                <p:cNvSpPr txBox="1"/>
                <p:nvPr/>
              </p:nvSpPr>
              <p:spPr>
                <a:xfrm>
                  <a:off x="5790961" y="5329305"/>
                  <a:ext cx="3378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|0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8" name="TextBox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0961" y="5329305"/>
                  <a:ext cx="337849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61818" t="-173913" r="-167273" b="-26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/>
                <p:cNvSpPr txBox="1"/>
                <p:nvPr/>
              </p:nvSpPr>
              <p:spPr>
                <a:xfrm>
                  <a:off x="4758353" y="4443529"/>
                  <a:ext cx="3378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|1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9" name="TextBox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8353" y="4443529"/>
                  <a:ext cx="337849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61818" t="-180000" r="-167273" b="-26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0" name="Group 99"/>
            <p:cNvGrpSpPr/>
            <p:nvPr/>
          </p:nvGrpSpPr>
          <p:grpSpPr>
            <a:xfrm>
              <a:off x="5790961" y="5653997"/>
              <a:ext cx="429768" cy="530352"/>
              <a:chOff x="5934456" y="4480560"/>
              <a:chExt cx="429768" cy="530352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5942460" y="4576459"/>
                <a:ext cx="3802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102" name="Flowchart: Delay 101"/>
              <p:cNvSpPr/>
              <p:nvPr/>
            </p:nvSpPr>
            <p:spPr>
              <a:xfrm>
                <a:off x="5934456" y="4480560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4136137" y="4320541"/>
              <a:ext cx="530352" cy="429768"/>
              <a:chOff x="2292097" y="1242061"/>
              <a:chExt cx="530352" cy="429768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2376301" y="1286144"/>
                <a:ext cx="3802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105" name="Flowchart: Delay 104"/>
              <p:cNvSpPr/>
              <p:nvPr/>
            </p:nvSpPr>
            <p:spPr>
              <a:xfrm rot="16200000">
                <a:off x="2342389" y="1191769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1907750" y="4351196"/>
              <a:ext cx="1804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BS-Beam Splitter</a:t>
              </a:r>
            </a:p>
          </p:txBody>
        </p:sp>
        <p:cxnSp>
          <p:nvCxnSpPr>
            <p:cNvPr id="110" name="Curved Connector 109"/>
            <p:cNvCxnSpPr/>
            <p:nvPr/>
          </p:nvCxnSpPr>
          <p:spPr>
            <a:xfrm>
              <a:off x="2953393" y="4650126"/>
              <a:ext cx="865751" cy="760075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>
              <a:off x="645556" y="5700801"/>
              <a:ext cx="2080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Single photon input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/>
                <p:cNvSpPr txBox="1"/>
                <p:nvPr/>
              </p:nvSpPr>
              <p:spPr>
                <a:xfrm>
                  <a:off x="2891680" y="5616116"/>
                  <a:ext cx="3378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|0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3" name="TextBox 1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1680" y="5616116"/>
                  <a:ext cx="337849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58929" t="-173913" r="-164286" b="-26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4" name="Straight Connector 153"/>
            <p:cNvCxnSpPr/>
            <p:nvPr/>
          </p:nvCxnSpPr>
          <p:spPr>
            <a:xfrm flipV="1">
              <a:off x="3837432" y="5455760"/>
              <a:ext cx="1128045" cy="96028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5310703" y="988489"/>
            <a:ext cx="1358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Orthogonal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possibilities </a:t>
            </a:r>
          </a:p>
        </p:txBody>
      </p:sp>
    </p:spTree>
    <p:extLst>
      <p:ext uri="{BB962C8B-B14F-4D97-AF65-F5344CB8AC3E}">
        <p14:creationId xmlns:p14="http://schemas.microsoft.com/office/powerpoint/2010/main" val="26675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86" grpId="0" animBg="1"/>
      <p:bldP spid="87" grpId="0" animBg="1"/>
      <p:bldP spid="89" grpId="0" animBg="1"/>
      <p:bldP spid="90" grpId="0" animBg="1"/>
      <p:bldP spid="107" grpId="0"/>
      <p:bldP spid="108" grpId="0"/>
      <p:bldP spid="109" grpId="0"/>
      <p:bldP spid="112" grpId="0" animBg="1"/>
      <p:bldP spid="114" grpId="0" animBg="1"/>
      <p:bldP spid="1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BC2032A-B737-4DAE-B3E4-3CDC9FC1C038}"/>
              </a:ext>
            </a:extLst>
          </p:cNvPr>
          <p:cNvGrpSpPr/>
          <p:nvPr/>
        </p:nvGrpSpPr>
        <p:grpSpPr>
          <a:xfrm>
            <a:off x="841935" y="570304"/>
            <a:ext cx="5575173" cy="2441093"/>
            <a:chOff x="776620" y="839725"/>
            <a:chExt cx="5575173" cy="2441093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1C97D42A-AD6D-4DB6-B4FB-17D7A83FE160}"/>
                </a:ext>
              </a:extLst>
            </p:cNvPr>
            <p:cNvSpPr/>
            <p:nvPr/>
          </p:nvSpPr>
          <p:spPr>
            <a:xfrm>
              <a:off x="3950208" y="1664208"/>
              <a:ext cx="1453896" cy="1280160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EF1E1F9-9E34-45A0-852E-47CBBB2B2744}"/>
                </a:ext>
              </a:extLst>
            </p:cNvPr>
            <p:cNvCxnSpPr/>
            <p:nvPr/>
          </p:nvCxnSpPr>
          <p:spPr>
            <a:xfrm>
              <a:off x="2825496" y="2432304"/>
              <a:ext cx="1161288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0FF90C-786A-437B-8D63-89C04033FA50}"/>
                </a:ext>
              </a:extLst>
            </p:cNvPr>
            <p:cNvSpPr txBox="1"/>
            <p:nvPr/>
          </p:nvSpPr>
          <p:spPr>
            <a:xfrm>
              <a:off x="4051334" y="2911486"/>
              <a:ext cx="1007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50-50 BS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5E63FCD-8539-4296-A2C2-B41D5E063926}"/>
                </a:ext>
              </a:extLst>
            </p:cNvPr>
            <p:cNvCxnSpPr/>
            <p:nvPr/>
          </p:nvCxnSpPr>
          <p:spPr>
            <a:xfrm>
              <a:off x="3882868" y="2432304"/>
              <a:ext cx="119538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353E3FD-0055-4B34-95E0-E7C91F27761E}"/>
                </a:ext>
              </a:extLst>
            </p:cNvPr>
            <p:cNvCxnSpPr/>
            <p:nvPr/>
          </p:nvCxnSpPr>
          <p:spPr>
            <a:xfrm flipV="1">
              <a:off x="4532377" y="1682496"/>
              <a:ext cx="143" cy="70437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D1FE981-CB0A-4BE2-BD06-0B0441FFBBC5}"/>
                </a:ext>
              </a:extLst>
            </p:cNvPr>
            <p:cNvCxnSpPr/>
            <p:nvPr/>
          </p:nvCxnSpPr>
          <p:spPr>
            <a:xfrm>
              <a:off x="5145678" y="2429256"/>
              <a:ext cx="721068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6BCD020-6A75-44BC-AA5E-02DE2C5F3789}"/>
                </a:ext>
              </a:extLst>
            </p:cNvPr>
            <p:cNvCxnSpPr/>
            <p:nvPr/>
          </p:nvCxnSpPr>
          <p:spPr>
            <a:xfrm flipH="1" flipV="1">
              <a:off x="4532379" y="1268711"/>
              <a:ext cx="1522" cy="65421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48BF2B1-62C6-4BCB-A7AA-AF45EEA4574F}"/>
                    </a:ext>
                  </a:extLst>
                </p:cNvPr>
                <p:cNvSpPr txBox="1"/>
                <p:nvPr/>
              </p:nvSpPr>
              <p:spPr>
                <a:xfrm>
                  <a:off x="5922025" y="1848489"/>
                  <a:ext cx="3378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|0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2025" y="1848489"/>
                  <a:ext cx="337849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58929" t="-173913" r="-164286" b="-26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03A2C21-8C41-402B-8FB9-D0051AEEEBE5}"/>
                    </a:ext>
                  </a:extLst>
                </p:cNvPr>
                <p:cNvSpPr txBox="1"/>
                <p:nvPr/>
              </p:nvSpPr>
              <p:spPr>
                <a:xfrm>
                  <a:off x="4889417" y="962713"/>
                  <a:ext cx="3378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|1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417" y="962713"/>
                  <a:ext cx="337849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60000" t="-180000" r="-169091" b="-26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4C4001-3394-4432-8BF6-CF9527EB45BC}"/>
                </a:ext>
              </a:extLst>
            </p:cNvPr>
            <p:cNvGrpSpPr/>
            <p:nvPr/>
          </p:nvGrpSpPr>
          <p:grpSpPr>
            <a:xfrm>
              <a:off x="5922025" y="2173181"/>
              <a:ext cx="429768" cy="530352"/>
              <a:chOff x="5934456" y="4480560"/>
              <a:chExt cx="429768" cy="530352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62F48D3-26DD-479C-A338-0DE0A8CD92A3}"/>
                  </a:ext>
                </a:extLst>
              </p:cNvPr>
              <p:cNvSpPr txBox="1"/>
              <p:nvPr/>
            </p:nvSpPr>
            <p:spPr>
              <a:xfrm>
                <a:off x="5942460" y="4576459"/>
                <a:ext cx="3802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24" name="Flowchart: Delay 23">
                <a:extLst>
                  <a:ext uri="{FF2B5EF4-FFF2-40B4-BE49-F238E27FC236}">
                    <a16:creationId xmlns:a16="http://schemas.microsoft.com/office/drawing/2014/main" id="{5C64C8AF-23DB-44C7-8494-13E16E0DFC1A}"/>
                  </a:ext>
                </a:extLst>
              </p:cNvPr>
              <p:cNvSpPr/>
              <p:nvPr/>
            </p:nvSpPr>
            <p:spPr>
              <a:xfrm>
                <a:off x="5934456" y="4480560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814DAA-61AF-4E46-8EC7-712B23CA5EF0}"/>
                </a:ext>
              </a:extLst>
            </p:cNvPr>
            <p:cNvGrpSpPr/>
            <p:nvPr/>
          </p:nvGrpSpPr>
          <p:grpSpPr>
            <a:xfrm>
              <a:off x="4267201" y="839725"/>
              <a:ext cx="530352" cy="429768"/>
              <a:chOff x="2292097" y="1242061"/>
              <a:chExt cx="530352" cy="42976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12B044-14C7-4F1B-A489-19989B9FB275}"/>
                  </a:ext>
                </a:extLst>
              </p:cNvPr>
              <p:cNvSpPr txBox="1"/>
              <p:nvPr/>
            </p:nvSpPr>
            <p:spPr>
              <a:xfrm>
                <a:off x="2376301" y="1286144"/>
                <a:ext cx="3802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2" name="Flowchart: Delay 21">
                <a:extLst>
                  <a:ext uri="{FF2B5EF4-FFF2-40B4-BE49-F238E27FC236}">
                    <a16:creationId xmlns:a16="http://schemas.microsoft.com/office/drawing/2014/main" id="{EC213BD2-56E6-461B-B95C-7FAB3D5B2E11}"/>
                  </a:ext>
                </a:extLst>
              </p:cNvPr>
              <p:cNvSpPr/>
              <p:nvPr/>
            </p:nvSpPr>
            <p:spPr>
              <a:xfrm rot="16200000">
                <a:off x="2342389" y="1191769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5B446C-BFC2-4F77-A73E-F8629FB7C933}"/>
                </a:ext>
              </a:extLst>
            </p:cNvPr>
            <p:cNvSpPr txBox="1"/>
            <p:nvPr/>
          </p:nvSpPr>
          <p:spPr>
            <a:xfrm>
              <a:off x="2038814" y="870380"/>
              <a:ext cx="1804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BS-Beam Splitter</a:t>
              </a:r>
            </a:p>
          </p:txBody>
        </p:sp>
        <p:cxnSp>
          <p:nvCxnSpPr>
            <p:cNvPr id="17" name="Curved Connector 53">
              <a:extLst>
                <a:ext uri="{FF2B5EF4-FFF2-40B4-BE49-F238E27FC236}">
                  <a16:creationId xmlns:a16="http://schemas.microsoft.com/office/drawing/2014/main" id="{529BD0C6-7619-441C-95CE-C4B043F13DE6}"/>
                </a:ext>
              </a:extLst>
            </p:cNvPr>
            <p:cNvCxnSpPr/>
            <p:nvPr/>
          </p:nvCxnSpPr>
          <p:spPr>
            <a:xfrm>
              <a:off x="3084457" y="1169310"/>
              <a:ext cx="865751" cy="760075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4B3E53-0495-48C4-95A9-DEFA83F49EE8}"/>
                </a:ext>
              </a:extLst>
            </p:cNvPr>
            <p:cNvSpPr txBox="1"/>
            <p:nvPr/>
          </p:nvSpPr>
          <p:spPr>
            <a:xfrm>
              <a:off x="776620" y="2219985"/>
              <a:ext cx="2080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Single photon input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21A1557-8762-47C5-8F6F-4D00324AA16B}"/>
                    </a:ext>
                  </a:extLst>
                </p:cNvPr>
                <p:cNvSpPr txBox="1"/>
                <p:nvPr/>
              </p:nvSpPr>
              <p:spPr>
                <a:xfrm>
                  <a:off x="3022744" y="2135300"/>
                  <a:ext cx="3378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|0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2744" y="2135300"/>
                  <a:ext cx="337849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61818" t="-173913" r="-167273" b="-26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D05DBC-8A61-42EF-B610-B50482F5323C}"/>
                </a:ext>
              </a:extLst>
            </p:cNvPr>
            <p:cNvCxnSpPr/>
            <p:nvPr/>
          </p:nvCxnSpPr>
          <p:spPr>
            <a:xfrm flipV="1">
              <a:off x="3959352" y="1984088"/>
              <a:ext cx="1128045" cy="96028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D92CED7-A08D-43CB-ADC4-4B22CC3ED045}"/>
                  </a:ext>
                </a:extLst>
              </p:cNvPr>
              <p:cNvSpPr txBox="1"/>
              <p:nvPr/>
            </p:nvSpPr>
            <p:spPr>
              <a:xfrm flipH="1">
                <a:off x="7592786" y="676124"/>
                <a:ext cx="3603269" cy="64633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If input of 50-50 beam splitter is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|0</m:t>
                        </m:r>
                      </m:e>
                    </m:d>
                  </m:oMath>
                </a14:m>
                <a:r>
                  <a:rPr lang="en-US" dirty="0"/>
                  <a:t>, then the out put is  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D92CED7-A08D-43CB-ADC4-4B22CC3ED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592786" y="676124"/>
                <a:ext cx="3603269" cy="646331"/>
              </a:xfrm>
              <a:prstGeom prst="rect">
                <a:avLst/>
              </a:prstGeom>
              <a:blipFill>
                <a:blip r:embed="rId11"/>
                <a:stretch>
                  <a:fillRect l="-1523" t="-68868" r="-10829" b="-6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097EE70-5D0C-409B-8214-1C8E4A8DB3AF}"/>
                  </a:ext>
                </a:extLst>
              </p:cNvPr>
              <p:cNvSpPr txBox="1"/>
              <p:nvPr/>
            </p:nvSpPr>
            <p:spPr>
              <a:xfrm>
                <a:off x="8626870" y="1664427"/>
                <a:ext cx="1535100" cy="572273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|0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097EE70-5D0C-409B-8214-1C8E4A8DB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6870" y="1664427"/>
                <a:ext cx="1535100" cy="57227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905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B940F02C-771D-479D-B76E-DF47800E4CDA}"/>
              </a:ext>
            </a:extLst>
          </p:cNvPr>
          <p:cNvGrpSpPr/>
          <p:nvPr/>
        </p:nvGrpSpPr>
        <p:grpSpPr>
          <a:xfrm>
            <a:off x="1010664" y="4309589"/>
            <a:ext cx="5575173" cy="2441093"/>
            <a:chOff x="776620" y="839725"/>
            <a:chExt cx="5575173" cy="2441093"/>
          </a:xfrm>
        </p:grpSpPr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FC3B78BE-0388-4FCB-A01E-284CB6C99018}"/>
                </a:ext>
              </a:extLst>
            </p:cNvPr>
            <p:cNvSpPr/>
            <p:nvPr/>
          </p:nvSpPr>
          <p:spPr>
            <a:xfrm>
              <a:off x="3950208" y="1664208"/>
              <a:ext cx="1453896" cy="1280160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6E81D9D-8E64-410E-B222-AF38C639E1EC}"/>
                </a:ext>
              </a:extLst>
            </p:cNvPr>
            <p:cNvCxnSpPr/>
            <p:nvPr/>
          </p:nvCxnSpPr>
          <p:spPr>
            <a:xfrm>
              <a:off x="2825496" y="2432304"/>
              <a:ext cx="1161288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D67D49D-9A93-49CD-AD36-EFCFD6221CFF}"/>
                </a:ext>
              </a:extLst>
            </p:cNvPr>
            <p:cNvSpPr txBox="1"/>
            <p:nvPr/>
          </p:nvSpPr>
          <p:spPr>
            <a:xfrm>
              <a:off x="4051334" y="2911486"/>
              <a:ext cx="1007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50-50 BS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01D7114-60FF-4B25-A043-DD8A0D379E40}"/>
                </a:ext>
              </a:extLst>
            </p:cNvPr>
            <p:cNvCxnSpPr/>
            <p:nvPr/>
          </p:nvCxnSpPr>
          <p:spPr>
            <a:xfrm>
              <a:off x="3882868" y="2432304"/>
              <a:ext cx="119538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DB438D6-40AE-49C8-9BC0-C982CD826DF8}"/>
                </a:ext>
              </a:extLst>
            </p:cNvPr>
            <p:cNvCxnSpPr/>
            <p:nvPr/>
          </p:nvCxnSpPr>
          <p:spPr>
            <a:xfrm flipV="1">
              <a:off x="4532377" y="1682496"/>
              <a:ext cx="143" cy="70437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EE9063D-FAB6-49F1-82D7-F0F8572CBAF7}"/>
                </a:ext>
              </a:extLst>
            </p:cNvPr>
            <p:cNvCxnSpPr/>
            <p:nvPr/>
          </p:nvCxnSpPr>
          <p:spPr>
            <a:xfrm>
              <a:off x="5145678" y="2429256"/>
              <a:ext cx="721068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3566C13-920A-4A87-9143-FA72EA21B0B2}"/>
                </a:ext>
              </a:extLst>
            </p:cNvPr>
            <p:cNvCxnSpPr/>
            <p:nvPr/>
          </p:nvCxnSpPr>
          <p:spPr>
            <a:xfrm flipH="1" flipV="1">
              <a:off x="4532379" y="1268711"/>
              <a:ext cx="1522" cy="65421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85ACD08-0DC6-4247-80AF-F8D1B1EF27CB}"/>
                    </a:ext>
                  </a:extLst>
                </p:cNvPr>
                <p:cNvSpPr txBox="1"/>
                <p:nvPr/>
              </p:nvSpPr>
              <p:spPr>
                <a:xfrm>
                  <a:off x="5922025" y="1848489"/>
                  <a:ext cx="3378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|0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2025" y="1848489"/>
                  <a:ext cx="337849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58929" t="-173913" r="-164286" b="-26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BE137FF-2325-4137-8F1A-7DDFFA74251B}"/>
                    </a:ext>
                  </a:extLst>
                </p:cNvPr>
                <p:cNvSpPr txBox="1"/>
                <p:nvPr/>
              </p:nvSpPr>
              <p:spPr>
                <a:xfrm>
                  <a:off x="4889417" y="962713"/>
                  <a:ext cx="3378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|1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417" y="962713"/>
                  <a:ext cx="337849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60000" t="-180000" r="-169091" b="-26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A08F75F-5F7D-43EF-A1FF-C34766ED7D46}"/>
                </a:ext>
              </a:extLst>
            </p:cNvPr>
            <p:cNvGrpSpPr/>
            <p:nvPr/>
          </p:nvGrpSpPr>
          <p:grpSpPr>
            <a:xfrm>
              <a:off x="5922025" y="2173181"/>
              <a:ext cx="429768" cy="530352"/>
              <a:chOff x="5934456" y="4480560"/>
              <a:chExt cx="429768" cy="530352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E4AE0E2-C3EC-4272-8239-DC58A92FB46F}"/>
                  </a:ext>
                </a:extLst>
              </p:cNvPr>
              <p:cNvSpPr txBox="1"/>
              <p:nvPr/>
            </p:nvSpPr>
            <p:spPr>
              <a:xfrm>
                <a:off x="5942460" y="4576459"/>
                <a:ext cx="3802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47" name="Flowchart: Delay 46">
                <a:extLst>
                  <a:ext uri="{FF2B5EF4-FFF2-40B4-BE49-F238E27FC236}">
                    <a16:creationId xmlns:a16="http://schemas.microsoft.com/office/drawing/2014/main" id="{63BE122D-81A6-42B5-8F22-6212C22D226D}"/>
                  </a:ext>
                </a:extLst>
              </p:cNvPr>
              <p:cNvSpPr/>
              <p:nvPr/>
            </p:nvSpPr>
            <p:spPr>
              <a:xfrm>
                <a:off x="5934456" y="4480560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28F5AE2-1CFB-45A7-9181-1A82EF256248}"/>
                </a:ext>
              </a:extLst>
            </p:cNvPr>
            <p:cNvGrpSpPr/>
            <p:nvPr/>
          </p:nvGrpSpPr>
          <p:grpSpPr>
            <a:xfrm>
              <a:off x="4267201" y="839725"/>
              <a:ext cx="530352" cy="429768"/>
              <a:chOff x="2292097" y="1242061"/>
              <a:chExt cx="530352" cy="429768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A8C4F9E-A5FB-4C81-B846-62EFF4FBFA84}"/>
                  </a:ext>
                </a:extLst>
              </p:cNvPr>
              <p:cNvSpPr txBox="1"/>
              <p:nvPr/>
            </p:nvSpPr>
            <p:spPr>
              <a:xfrm>
                <a:off x="2376301" y="1286144"/>
                <a:ext cx="3802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45" name="Flowchart: Delay 44">
                <a:extLst>
                  <a:ext uri="{FF2B5EF4-FFF2-40B4-BE49-F238E27FC236}">
                    <a16:creationId xmlns:a16="http://schemas.microsoft.com/office/drawing/2014/main" id="{DA012EC1-5D0D-4785-9E68-ACED011EDEAB}"/>
                  </a:ext>
                </a:extLst>
              </p:cNvPr>
              <p:cNvSpPr/>
              <p:nvPr/>
            </p:nvSpPr>
            <p:spPr>
              <a:xfrm rot="16200000">
                <a:off x="2342389" y="1191769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C76B101-3148-4E79-A0E3-0B10DEECC8E9}"/>
                </a:ext>
              </a:extLst>
            </p:cNvPr>
            <p:cNvSpPr txBox="1"/>
            <p:nvPr/>
          </p:nvSpPr>
          <p:spPr>
            <a:xfrm>
              <a:off x="2038814" y="870380"/>
              <a:ext cx="1804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BS-Beam Splitter</a:t>
              </a:r>
            </a:p>
          </p:txBody>
        </p:sp>
        <p:cxnSp>
          <p:nvCxnSpPr>
            <p:cNvPr id="40" name="Curved Connector 53">
              <a:extLst>
                <a:ext uri="{FF2B5EF4-FFF2-40B4-BE49-F238E27FC236}">
                  <a16:creationId xmlns:a16="http://schemas.microsoft.com/office/drawing/2014/main" id="{DDA73749-A107-42E4-8BB4-42A173301232}"/>
                </a:ext>
              </a:extLst>
            </p:cNvPr>
            <p:cNvCxnSpPr/>
            <p:nvPr/>
          </p:nvCxnSpPr>
          <p:spPr>
            <a:xfrm>
              <a:off x="3084457" y="1169310"/>
              <a:ext cx="865751" cy="760075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487B236-67AD-4C67-9D93-798CAEBA26CB}"/>
                </a:ext>
              </a:extLst>
            </p:cNvPr>
            <p:cNvSpPr txBox="1"/>
            <p:nvPr/>
          </p:nvSpPr>
          <p:spPr>
            <a:xfrm>
              <a:off x="776620" y="2219985"/>
              <a:ext cx="2080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Single photon input 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2CF0B4F-995E-41DF-8E7D-C16528FB6BC4}"/>
                    </a:ext>
                  </a:extLst>
                </p:cNvPr>
                <p:cNvSpPr txBox="1"/>
                <p:nvPr/>
              </p:nvSpPr>
              <p:spPr>
                <a:xfrm>
                  <a:off x="3022744" y="2135300"/>
                  <a:ext cx="3378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2CF0B4F-995E-41DF-8E7D-C16528FB6B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2744" y="2135300"/>
                  <a:ext cx="337849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58929" t="-173913" r="-164286" b="-26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E2C25F3-9941-41B7-A392-B11293C6B34D}"/>
                </a:ext>
              </a:extLst>
            </p:cNvPr>
            <p:cNvCxnSpPr/>
            <p:nvPr/>
          </p:nvCxnSpPr>
          <p:spPr>
            <a:xfrm flipV="1">
              <a:off x="3959352" y="1984088"/>
              <a:ext cx="1128045" cy="96028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CA827E8-893A-4092-86A1-2C33540CACA5}"/>
                  </a:ext>
                </a:extLst>
              </p:cNvPr>
              <p:cNvSpPr txBox="1"/>
              <p:nvPr/>
            </p:nvSpPr>
            <p:spPr>
              <a:xfrm flipH="1">
                <a:off x="7761515" y="4415409"/>
                <a:ext cx="3603269" cy="64633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If input of 50-50 beam splitter is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|1</m:t>
                        </m:r>
                      </m:e>
                    </m:d>
                  </m:oMath>
                </a14:m>
                <a:r>
                  <a:rPr lang="en-US" dirty="0"/>
                  <a:t>, then the out put is  </a:t>
                </a:r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CA827E8-893A-4092-86A1-2C33540CA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761515" y="4415409"/>
                <a:ext cx="3603269" cy="646331"/>
              </a:xfrm>
              <a:prstGeom prst="rect">
                <a:avLst/>
              </a:prstGeom>
              <a:blipFill>
                <a:blip r:embed="rId14"/>
                <a:stretch>
                  <a:fillRect l="-1354" t="-68868" r="-10998" b="-6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3358E7E-3442-45DB-A195-60B09E3E887F}"/>
                  </a:ext>
                </a:extLst>
              </p:cNvPr>
              <p:cNvSpPr txBox="1"/>
              <p:nvPr/>
            </p:nvSpPr>
            <p:spPr>
              <a:xfrm>
                <a:off x="8795599" y="5403712"/>
                <a:ext cx="1535100" cy="572273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|0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3358E7E-3442-45DB-A195-60B09E3E88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5599" y="5403712"/>
                <a:ext cx="1535100" cy="57227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38322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B65F13-6BA7-43C8-81D8-FA1B0F3D3FBC}"/>
              </a:ext>
            </a:extLst>
          </p:cNvPr>
          <p:cNvGrpSpPr/>
          <p:nvPr/>
        </p:nvGrpSpPr>
        <p:grpSpPr>
          <a:xfrm>
            <a:off x="578657" y="1537500"/>
            <a:ext cx="4953986" cy="3421379"/>
            <a:chOff x="6862871" y="3122677"/>
            <a:chExt cx="4953986" cy="342137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542D597-8E4B-4E92-9EE4-7D002735666C}"/>
                </a:ext>
              </a:extLst>
            </p:cNvPr>
            <p:cNvGrpSpPr/>
            <p:nvPr/>
          </p:nvGrpSpPr>
          <p:grpSpPr>
            <a:xfrm>
              <a:off x="6862871" y="3122677"/>
              <a:ext cx="4953986" cy="3421379"/>
              <a:chOff x="6862871" y="3122677"/>
              <a:chExt cx="4953986" cy="342137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8A539F10-9EE8-4E08-A5A2-C0AADEEB7505}"/>
                      </a:ext>
                    </a:extLst>
                  </p:cNvPr>
                  <p:cNvSpPr txBox="1"/>
                  <p:nvPr/>
                </p:nvSpPr>
                <p:spPr>
                  <a:xfrm>
                    <a:off x="8584018" y="4957534"/>
                    <a:ext cx="33784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|1</m:t>
                              </m:r>
                            </m:e>
                          </m:d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84018" y="4957534"/>
                    <a:ext cx="337849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58929" t="-173913" r="-164286" b="-2608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B3E9CFA5-7C92-406E-811E-6D694AC426CB}"/>
                  </a:ext>
                </a:extLst>
              </p:cNvPr>
              <p:cNvSpPr/>
              <p:nvPr/>
            </p:nvSpPr>
            <p:spPr>
              <a:xfrm>
                <a:off x="7987583" y="5260324"/>
                <a:ext cx="1453896" cy="1280160"/>
              </a:xfrm>
              <a:prstGeom prst="cub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40E4931C-29CD-4BE4-81EB-599E5D876B9A}"/>
                  </a:ext>
                </a:extLst>
              </p:cNvPr>
              <p:cNvCxnSpPr/>
              <p:nvPr/>
            </p:nvCxnSpPr>
            <p:spPr>
              <a:xfrm>
                <a:off x="6862871" y="6028420"/>
                <a:ext cx="1161288" cy="0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9FCB61D-E8A6-416A-9776-D7FF3541733E}"/>
                  </a:ext>
                </a:extLst>
              </p:cNvPr>
              <p:cNvCxnSpPr/>
              <p:nvPr/>
            </p:nvCxnSpPr>
            <p:spPr>
              <a:xfrm>
                <a:off x="7992866" y="6028420"/>
                <a:ext cx="1086714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BE11FDD-F1C2-42FE-BBCF-3E735D79F921}"/>
                  </a:ext>
                </a:extLst>
              </p:cNvPr>
              <p:cNvCxnSpPr/>
              <p:nvPr/>
            </p:nvCxnSpPr>
            <p:spPr>
              <a:xfrm flipV="1">
                <a:off x="8569752" y="5278612"/>
                <a:ext cx="143" cy="70437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F66DCA37-91F9-46BE-9421-77ED9B6107DC}"/>
                  </a:ext>
                </a:extLst>
              </p:cNvPr>
              <p:cNvCxnSpPr/>
              <p:nvPr/>
            </p:nvCxnSpPr>
            <p:spPr>
              <a:xfrm>
                <a:off x="9122195" y="6016228"/>
                <a:ext cx="1014749" cy="1524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21EDB3B4-4820-4A5A-9AA9-669847AB0C23}"/>
                  </a:ext>
                </a:extLst>
              </p:cNvPr>
              <p:cNvCxnSpPr/>
              <p:nvPr/>
            </p:nvCxnSpPr>
            <p:spPr>
              <a:xfrm flipH="1" flipV="1">
                <a:off x="8569754" y="4612432"/>
                <a:ext cx="1522" cy="957840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0B55E6FD-CABA-4EB2-A1A3-831825A21591}"/>
                  </a:ext>
                </a:extLst>
              </p:cNvPr>
              <p:cNvCxnSpPr/>
              <p:nvPr/>
            </p:nvCxnSpPr>
            <p:spPr>
              <a:xfrm rot="5400000" flipH="1" flipV="1">
                <a:off x="9039977" y="4152184"/>
                <a:ext cx="5956" cy="957840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Diagonal Stripe 14">
                <a:extLst>
                  <a:ext uri="{FF2B5EF4-FFF2-40B4-BE49-F238E27FC236}">
                    <a16:creationId xmlns:a16="http://schemas.microsoft.com/office/drawing/2014/main" id="{77652EDE-1709-470D-840D-E42F4D1C1410}"/>
                  </a:ext>
                </a:extLst>
              </p:cNvPr>
              <p:cNvSpPr/>
              <p:nvPr/>
            </p:nvSpPr>
            <p:spPr>
              <a:xfrm>
                <a:off x="8378039" y="4408698"/>
                <a:ext cx="374904" cy="448056"/>
              </a:xfrm>
              <a:prstGeom prst="diagStrip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Diagonal Stripe 15">
                <a:extLst>
                  <a:ext uri="{FF2B5EF4-FFF2-40B4-BE49-F238E27FC236}">
                    <a16:creationId xmlns:a16="http://schemas.microsoft.com/office/drawing/2014/main" id="{53755CB5-5255-428C-8A04-2A90F029E611}"/>
                  </a:ext>
                </a:extLst>
              </p:cNvPr>
              <p:cNvSpPr/>
              <p:nvPr/>
            </p:nvSpPr>
            <p:spPr>
              <a:xfrm rot="10800000">
                <a:off x="9956903" y="5822970"/>
                <a:ext cx="374904" cy="448056"/>
              </a:xfrm>
              <a:prstGeom prst="diagStrip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id="{3A262062-E0D7-4188-A732-D655CD8AA7E7}"/>
                  </a:ext>
                </a:extLst>
              </p:cNvPr>
              <p:cNvSpPr/>
              <p:nvPr/>
            </p:nvSpPr>
            <p:spPr>
              <a:xfrm>
                <a:off x="9586571" y="3836913"/>
                <a:ext cx="1453896" cy="1280160"/>
              </a:xfrm>
              <a:prstGeom prst="cub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62FBDC-BDAE-4D92-A501-AAD9FC5E32AD}"/>
                  </a:ext>
                </a:extLst>
              </p:cNvPr>
              <p:cNvSpPr txBox="1"/>
              <p:nvPr/>
            </p:nvSpPr>
            <p:spPr>
              <a:xfrm>
                <a:off x="10276943" y="3806808"/>
                <a:ext cx="6431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BS-2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C95F5510-1A30-49A5-B60C-D85380FE9831}"/>
                  </a:ext>
                </a:extLst>
              </p:cNvPr>
              <p:cNvCxnSpPr/>
              <p:nvPr/>
            </p:nvCxnSpPr>
            <p:spPr>
              <a:xfrm flipH="1" flipV="1">
                <a:off x="10127785" y="5105534"/>
                <a:ext cx="1511" cy="91379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7A94DA8-B942-467F-BB80-E0110D66375E}"/>
                  </a:ext>
                </a:extLst>
              </p:cNvPr>
              <p:cNvCxnSpPr/>
              <p:nvPr/>
            </p:nvCxnSpPr>
            <p:spPr>
              <a:xfrm>
                <a:off x="9535683" y="4635484"/>
                <a:ext cx="1195385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08B015D-CD17-40C0-A24A-F941478D4022}"/>
                  </a:ext>
                </a:extLst>
              </p:cNvPr>
              <p:cNvCxnSpPr/>
              <p:nvPr/>
            </p:nvCxnSpPr>
            <p:spPr>
              <a:xfrm rot="5400000">
                <a:off x="9636049" y="4628154"/>
                <a:ext cx="987922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480D86F3-5066-4E84-8F50-27D404AD02AF}"/>
                      </a:ext>
                    </a:extLst>
                  </p:cNvPr>
                  <p:cNvSpPr txBox="1"/>
                  <p:nvPr/>
                </p:nvSpPr>
                <p:spPr>
                  <a:xfrm>
                    <a:off x="11387089" y="4012569"/>
                    <a:ext cx="33784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|1</m:t>
                              </m:r>
                            </m:e>
                          </m:d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67" name="TextBox 6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387089" y="4012569"/>
                    <a:ext cx="337848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61818" t="-173913" r="-167273" b="-2608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1F174C1-7CC6-4DBB-96E0-A1459C51AAA2}"/>
                  </a:ext>
                </a:extLst>
              </p:cNvPr>
              <p:cNvGrpSpPr/>
              <p:nvPr/>
            </p:nvGrpSpPr>
            <p:grpSpPr>
              <a:xfrm>
                <a:off x="11387089" y="4337261"/>
                <a:ext cx="429768" cy="530352"/>
                <a:chOff x="5934456" y="4480560"/>
                <a:chExt cx="429768" cy="530352"/>
              </a:xfrm>
            </p:grpSpPr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90B4C56-3094-408C-A79F-32E678F6035F}"/>
                    </a:ext>
                  </a:extLst>
                </p:cNvPr>
                <p:cNvSpPr txBox="1"/>
                <p:nvPr/>
              </p:nvSpPr>
              <p:spPr>
                <a:xfrm>
                  <a:off x="5942460" y="4576459"/>
                  <a:ext cx="38023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</a:t>
                  </a:r>
                  <a:r>
                    <a:rPr kumimoji="0" lang="en-US" sz="16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37" name="Flowchart: Delay 36">
                  <a:extLst>
                    <a:ext uri="{FF2B5EF4-FFF2-40B4-BE49-F238E27FC236}">
                      <a16:creationId xmlns:a16="http://schemas.microsoft.com/office/drawing/2014/main" id="{649361E0-9AB6-4413-9225-F0AB63AE4AE5}"/>
                    </a:ext>
                  </a:extLst>
                </p:cNvPr>
                <p:cNvSpPr/>
                <p:nvPr/>
              </p:nvSpPr>
              <p:spPr>
                <a:xfrm>
                  <a:off x="5934456" y="4480560"/>
                  <a:ext cx="429768" cy="530352"/>
                </a:xfrm>
                <a:prstGeom prst="flowChartDelay">
                  <a:avLst/>
                </a:prstGeom>
                <a:noFill/>
                <a:ln w="28575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C6E3ACE9-DD65-4A68-B057-58547F8ED12D}"/>
                      </a:ext>
                    </a:extLst>
                  </p:cNvPr>
                  <p:cNvSpPr txBox="1"/>
                  <p:nvPr/>
                </p:nvSpPr>
                <p:spPr>
                  <a:xfrm>
                    <a:off x="10455065" y="3245665"/>
                    <a:ext cx="33784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|0</m:t>
                              </m:r>
                            </m:e>
                          </m:d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71" name="TextBox 7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55065" y="3245665"/>
                    <a:ext cx="337849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60000" t="-173913" r="-169091" b="-2608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1CB23B4-D2AC-4132-90F1-185C0F59AEAA}"/>
                  </a:ext>
                </a:extLst>
              </p:cNvPr>
              <p:cNvGrpSpPr/>
              <p:nvPr/>
            </p:nvGrpSpPr>
            <p:grpSpPr>
              <a:xfrm>
                <a:off x="9832849" y="3122677"/>
                <a:ext cx="530352" cy="429768"/>
                <a:chOff x="2292097" y="1242061"/>
                <a:chExt cx="530352" cy="429768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682F0C8-C38E-4AAE-806E-73B8BADD6AC3}"/>
                    </a:ext>
                  </a:extLst>
                </p:cNvPr>
                <p:cNvSpPr txBox="1"/>
                <p:nvPr/>
              </p:nvSpPr>
              <p:spPr>
                <a:xfrm>
                  <a:off x="2376301" y="1286144"/>
                  <a:ext cx="38023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</a:t>
                  </a:r>
                  <a:r>
                    <a:rPr kumimoji="0" lang="en-US" sz="16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35" name="Flowchart: Delay 34">
                  <a:extLst>
                    <a:ext uri="{FF2B5EF4-FFF2-40B4-BE49-F238E27FC236}">
                      <a16:creationId xmlns:a16="http://schemas.microsoft.com/office/drawing/2014/main" id="{61E14D5B-B4FF-4E38-89BC-714D54E3E274}"/>
                    </a:ext>
                  </a:extLst>
                </p:cNvPr>
                <p:cNvSpPr/>
                <p:nvPr/>
              </p:nvSpPr>
              <p:spPr>
                <a:xfrm rot="16200000">
                  <a:off x="2342389" y="1191769"/>
                  <a:ext cx="429768" cy="530352"/>
                </a:xfrm>
                <a:prstGeom prst="flowChartDelay">
                  <a:avLst/>
                </a:prstGeom>
                <a:noFill/>
                <a:ln w="28575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9D95BBB0-9C13-4BEB-8D0F-E86AB061225E}"/>
                  </a:ext>
                </a:extLst>
              </p:cNvPr>
              <p:cNvCxnSpPr/>
              <p:nvPr/>
            </p:nvCxnSpPr>
            <p:spPr>
              <a:xfrm rot="5400000" flipH="1" flipV="1">
                <a:off x="11039302" y="4290067"/>
                <a:ext cx="1181" cy="636676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65B3209B-B78F-4BCA-B443-D9A150AB0891}"/>
                  </a:ext>
                </a:extLst>
              </p:cNvPr>
              <p:cNvCxnSpPr/>
              <p:nvPr/>
            </p:nvCxnSpPr>
            <p:spPr>
              <a:xfrm rot="5400000" flipH="1" flipV="1">
                <a:off x="11047355" y="4334824"/>
                <a:ext cx="8465" cy="641328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D41E5726-1BB2-4EE8-A451-530D099808C1}"/>
                  </a:ext>
                </a:extLst>
              </p:cNvPr>
              <p:cNvCxnSpPr/>
              <p:nvPr/>
            </p:nvCxnSpPr>
            <p:spPr>
              <a:xfrm flipH="1" flipV="1">
                <a:off x="10094422" y="3575295"/>
                <a:ext cx="1181" cy="578796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CE86404E-4DCA-4E67-81CD-93F47D05B54E}"/>
                  </a:ext>
                </a:extLst>
              </p:cNvPr>
              <p:cNvCxnSpPr/>
              <p:nvPr/>
            </p:nvCxnSpPr>
            <p:spPr>
              <a:xfrm flipH="1" flipV="1">
                <a:off x="10148195" y="3574544"/>
                <a:ext cx="8465" cy="583025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530E7DED-C92D-40F8-9F6E-F1E4C6DEA260}"/>
                  </a:ext>
                </a:extLst>
              </p:cNvPr>
              <p:cNvCxnSpPr/>
              <p:nvPr/>
            </p:nvCxnSpPr>
            <p:spPr>
              <a:xfrm flipV="1">
                <a:off x="7988808" y="5583776"/>
                <a:ext cx="1128045" cy="96028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A198D8C-6690-406B-BB7D-2BAB06BA010B}"/>
                  </a:ext>
                </a:extLst>
              </p:cNvPr>
              <p:cNvCxnSpPr/>
              <p:nvPr/>
            </p:nvCxnSpPr>
            <p:spPr>
              <a:xfrm flipV="1">
                <a:off x="9579864" y="4157312"/>
                <a:ext cx="1128045" cy="96028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6039A0F6-A2DF-43DE-BA4C-BCA861D5517E}"/>
                      </a:ext>
                    </a:extLst>
                  </p:cNvPr>
                  <p:cNvSpPr txBox="1"/>
                  <p:nvPr/>
                </p:nvSpPr>
                <p:spPr>
                  <a:xfrm>
                    <a:off x="9465310" y="5742403"/>
                    <a:ext cx="33784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|0</m:t>
                              </m:r>
                            </m:e>
                          </m:d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2" name="TextBox 9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65310" y="5742403"/>
                    <a:ext cx="337849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61818" t="-180000" r="-167273" b="-26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47F7B76-F158-407B-A0EB-B00C1C12C24E}"/>
                  </a:ext>
                </a:extLst>
              </p:cNvPr>
              <p:cNvSpPr txBox="1"/>
              <p:nvPr/>
            </p:nvSpPr>
            <p:spPr>
              <a:xfrm>
                <a:off x="6987879" y="5742403"/>
                <a:ext cx="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AC82F7-F460-49CF-AB6E-D3B9E9C73579}"/>
                </a:ext>
              </a:extLst>
            </p:cNvPr>
            <p:cNvSpPr txBox="1"/>
            <p:nvPr/>
          </p:nvSpPr>
          <p:spPr>
            <a:xfrm>
              <a:off x="8601817" y="5268944"/>
              <a:ext cx="6431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BS-1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71621D7-CA9F-4C1C-A8FC-0F8EAEDBC3C5}"/>
                  </a:ext>
                </a:extLst>
              </p:cNvPr>
              <p:cNvSpPr txBox="1"/>
              <p:nvPr/>
            </p:nvSpPr>
            <p:spPr>
              <a:xfrm>
                <a:off x="756190" y="4154052"/>
                <a:ext cx="3378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71621D7-CA9F-4C1C-A8FC-0F8EAEDBC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90" y="4154052"/>
                <a:ext cx="337849" cy="276999"/>
              </a:xfrm>
              <a:prstGeom prst="rect">
                <a:avLst/>
              </a:prstGeom>
              <a:blipFill>
                <a:blip r:embed="rId9"/>
                <a:stretch>
                  <a:fillRect l="-60000" t="-173913" r="-169091" b="-26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D5E75AB-2375-47CC-BD75-12E26F6D28D3}"/>
                  </a:ext>
                </a:extLst>
              </p:cNvPr>
              <p:cNvSpPr txBox="1"/>
              <p:nvPr/>
            </p:nvSpPr>
            <p:spPr>
              <a:xfrm>
                <a:off x="1963651" y="224253"/>
                <a:ext cx="78971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On previous slide I defined the output of a 50-50 BS for both inputs (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|0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|1</m:t>
                        </m:r>
                      </m:e>
                    </m:d>
                  </m:oMath>
                </a14:m>
                <a:r>
                  <a:rPr lang="en-US" dirty="0"/>
                  <a:t>) </a:t>
                </a: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D5E75AB-2375-47CC-BD75-12E26F6D2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651" y="224253"/>
                <a:ext cx="7897178" cy="369332"/>
              </a:xfrm>
              <a:prstGeom prst="rect">
                <a:avLst/>
              </a:prstGeom>
              <a:blipFill>
                <a:blip r:embed="rId10"/>
                <a:stretch>
                  <a:fillRect l="-617" t="-121667" r="-2083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3410300-19D6-44C9-877C-06EC50D67B66}"/>
                  </a:ext>
                </a:extLst>
              </p:cNvPr>
              <p:cNvSpPr txBox="1"/>
              <p:nvPr/>
            </p:nvSpPr>
            <p:spPr>
              <a:xfrm>
                <a:off x="7012123" y="924587"/>
                <a:ext cx="2978880" cy="64633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Out put of first beam splitter (BS-1) for and input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|1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3410300-19D6-44C9-877C-06EC50D67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123" y="924587"/>
                <a:ext cx="2978880" cy="646331"/>
              </a:xfrm>
              <a:prstGeom prst="rect">
                <a:avLst/>
              </a:prstGeom>
              <a:blipFill>
                <a:blip r:embed="rId11"/>
                <a:stretch>
                  <a:fillRect l="-1636" t="-26415" b="-10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90CB1B5-96D4-4BBD-938C-3C024FC846A1}"/>
                  </a:ext>
                </a:extLst>
              </p:cNvPr>
              <p:cNvSpPr txBox="1"/>
              <p:nvPr/>
            </p:nvSpPr>
            <p:spPr>
              <a:xfrm>
                <a:off x="7790258" y="1732358"/>
                <a:ext cx="1535100" cy="57227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|0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90CB1B5-96D4-4BBD-938C-3C024FC84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0258" y="1732358"/>
                <a:ext cx="1535100" cy="57227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479FAFFC-5508-478A-9B23-3052B0ECF09E}"/>
              </a:ext>
            </a:extLst>
          </p:cNvPr>
          <p:cNvSpPr txBox="1"/>
          <p:nvPr/>
        </p:nvSpPr>
        <p:spPr>
          <a:xfrm>
            <a:off x="6863993" y="2727141"/>
            <a:ext cx="353579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Out put of second beam splitter (BS-2) for and input for </a:t>
            </a:r>
            <a:r>
              <a:rPr lang="en-US" b="1" dirty="0"/>
              <a:t>above input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7A34BF0-D086-4CB8-AC68-0019BF67EC55}"/>
                  </a:ext>
                </a:extLst>
              </p:cNvPr>
              <p:cNvSpPr txBox="1"/>
              <p:nvPr/>
            </p:nvSpPr>
            <p:spPr>
              <a:xfrm>
                <a:off x="6409322" y="3704724"/>
                <a:ext cx="4565032" cy="62235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|0</m:t>
                              </m:r>
                            </m:e>
                          </m:d>
                          <m:r>
                            <a:rPr lang="en-US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rgbClr val="0070C0"/>
                              </a:solidFill>
                            </a:rPr>
                            <m:t> 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|0</m:t>
                              </m:r>
                            </m:e>
                          </m:d>
                          <m:r>
                            <a:rPr lang="en-US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rgbClr val="0070C0"/>
                              </a:solidFill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7A34BF0-D086-4CB8-AC68-0019BF67E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322" y="3704724"/>
                <a:ext cx="4565032" cy="62235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Arrow: Right 48">
            <a:extLst>
              <a:ext uri="{FF2B5EF4-FFF2-40B4-BE49-F238E27FC236}">
                <a16:creationId xmlns:a16="http://schemas.microsoft.com/office/drawing/2014/main" id="{DBF29F67-5E1A-4C74-B450-AC17A95D543E}"/>
              </a:ext>
            </a:extLst>
          </p:cNvPr>
          <p:cNvSpPr/>
          <p:nvPr/>
        </p:nvSpPr>
        <p:spPr>
          <a:xfrm>
            <a:off x="5930104" y="4722956"/>
            <a:ext cx="155121" cy="49097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D430E54-29DA-423D-95F1-4652BBE29EF2}"/>
                  </a:ext>
                </a:extLst>
              </p:cNvPr>
              <p:cNvSpPr/>
              <p:nvPr/>
            </p:nvSpPr>
            <p:spPr>
              <a:xfrm>
                <a:off x="6409322" y="4658326"/>
                <a:ext cx="3458447" cy="6202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|0</m:t>
                              </m:r>
                            </m:e>
                          </m:d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|0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D430E54-29DA-423D-95F1-4652BBE29E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322" y="4658326"/>
                <a:ext cx="3458447" cy="62023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16D255B-96A3-45A9-92AD-F6A75771CFED}"/>
                  </a:ext>
                </a:extLst>
              </p:cNvPr>
              <p:cNvSpPr/>
              <p:nvPr/>
            </p:nvSpPr>
            <p:spPr>
              <a:xfrm>
                <a:off x="6220294" y="5387699"/>
                <a:ext cx="3108608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|0</m:t>
                          </m:r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|0</m:t>
                          </m:r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16D255B-96A3-45A9-92AD-F6A75771CF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294" y="5387699"/>
                <a:ext cx="3108608" cy="61093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8CCEB2E-61B5-46C4-9AB3-3D717147C9A2}"/>
              </a:ext>
            </a:extLst>
          </p:cNvPr>
          <p:cNvCxnSpPr/>
          <p:nvPr/>
        </p:nvCxnSpPr>
        <p:spPr>
          <a:xfrm flipH="1">
            <a:off x="6707074" y="5387699"/>
            <a:ext cx="329844" cy="66947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58AD24E-CC83-4B3F-85D0-F13EC729167C}"/>
              </a:ext>
            </a:extLst>
          </p:cNvPr>
          <p:cNvCxnSpPr/>
          <p:nvPr/>
        </p:nvCxnSpPr>
        <p:spPr>
          <a:xfrm flipH="1">
            <a:off x="8034869" y="5387698"/>
            <a:ext cx="329844" cy="66947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6FF3BE0-AA33-4694-BDB1-3252AFA62F58}"/>
                  </a:ext>
                </a:extLst>
              </p:cNvPr>
              <p:cNvSpPr/>
              <p:nvPr/>
            </p:nvSpPr>
            <p:spPr>
              <a:xfrm>
                <a:off x="6254200" y="6264415"/>
                <a:ext cx="7597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6FF3BE0-AA33-4694-BDB1-3252AFA62F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4200" y="6264415"/>
                <a:ext cx="759760" cy="369332"/>
              </a:xfrm>
              <a:prstGeom prst="rect">
                <a:avLst/>
              </a:prstGeom>
              <a:blipFill>
                <a:blip r:embed="rId16"/>
                <a:stretch>
                  <a:fillRect t="-121667" r="-60800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8AF43740-FC30-4F0E-8744-789C014D834E}"/>
              </a:ext>
            </a:extLst>
          </p:cNvPr>
          <p:cNvSpPr txBox="1"/>
          <p:nvPr/>
        </p:nvSpPr>
        <p:spPr>
          <a:xfrm>
            <a:off x="8356549" y="6264415"/>
            <a:ext cx="188991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Only D</a:t>
            </a:r>
            <a:r>
              <a:rPr lang="en-US" baseline="-25000" dirty="0"/>
              <a:t>1</a:t>
            </a:r>
            <a:r>
              <a:rPr lang="en-US" dirty="0"/>
              <a:t> will click!</a:t>
            </a:r>
          </a:p>
        </p:txBody>
      </p:sp>
    </p:spTree>
    <p:extLst>
      <p:ext uri="{BB962C8B-B14F-4D97-AF65-F5344CB8AC3E}">
        <p14:creationId xmlns:p14="http://schemas.microsoft.com/office/powerpoint/2010/main" val="203822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949"/>
            <a:ext cx="10515600" cy="66814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omic Sans MS" panose="030F0702030302020204" pitchFamily="66" charset="0"/>
              </a:rPr>
              <a:t>Single Photon Quantum Interference 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69921" y="3774768"/>
            <a:ext cx="318324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of the detector will ‘click’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992497" y="3743990"/>
            <a:ext cx="42832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160439" y="3743990"/>
            <a:ext cx="42832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933883" y="3774547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kumimoji="0" lang="en-US" sz="1600" b="0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609652" y="3804043"/>
            <a:ext cx="628698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</a:t>
            </a:r>
            <a:endParaRPr kumimoji="0" lang="en-US" sz="16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629167" y="3805546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kumimoji="0" lang="en-US" sz="1600" b="0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87338" y="883808"/>
            <a:ext cx="4905574" cy="1934741"/>
            <a:chOff x="7187338" y="883808"/>
            <a:chExt cx="4905574" cy="19347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7926451" y="883808"/>
                  <a:ext cx="342734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BS creates superposition state</a:t>
                  </a:r>
                  <a14:m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𝜓</m:t>
                          </m:r>
                        </m:e>
                      </m:d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6451" y="883808"/>
                  <a:ext cx="3427349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1421" t="-119672" r="-12789" b="-1836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8333212" y="1300166"/>
                  <a:ext cx="2613826" cy="7280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𝜓</m:t>
                            </m:r>
                          </m:e>
                        </m:d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d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3212" y="1300166"/>
                  <a:ext cx="2613826" cy="72808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Box 48"/>
            <p:cNvSpPr txBox="1"/>
            <p:nvPr/>
          </p:nvSpPr>
          <p:spPr>
            <a:xfrm>
              <a:off x="7187338" y="2043192"/>
              <a:ext cx="4905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50% prob. that D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‘clicks’ and 50% prob. D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‘clicks’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/>
                <p:cNvSpPr/>
                <p:nvPr/>
              </p:nvSpPr>
              <p:spPr>
                <a:xfrm>
                  <a:off x="8135768" y="2449217"/>
                  <a:ext cx="3340145" cy="369332"/>
                </a:xfrm>
                <a:prstGeom prst="rect">
                  <a:avLst/>
                </a:prstGeom>
                <a:solidFill>
                  <a:srgbClr val="92D050"/>
                </a:solidFill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State</a:t>
                  </a:r>
                  <a14:m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|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𝜓</m:t>
                          </m:r>
                        </m:e>
                      </m:d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CAN NOT be measured  </a:t>
                  </a:r>
                </a:p>
              </p:txBody>
            </p:sp>
          </mc:Choice>
          <mc:Fallback xmlns="">
            <p:sp>
              <p:nvSpPr>
                <p:cNvPr id="86" name="Rectangle 8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5768" y="2449217"/>
                  <a:ext cx="3340145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642" t="-121667" r="-547" b="-18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Oval 88"/>
            <p:cNvSpPr/>
            <p:nvPr/>
          </p:nvSpPr>
          <p:spPr>
            <a:xfrm>
              <a:off x="9146495" y="1300733"/>
              <a:ext cx="354675" cy="746385"/>
            </a:xfrm>
            <a:prstGeom prst="ellipse">
              <a:avLst/>
            </a:prstGeom>
            <a:noFill/>
            <a:ln w="19050"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10121855" y="1297685"/>
              <a:ext cx="354675" cy="746385"/>
            </a:xfrm>
            <a:prstGeom prst="ellipse">
              <a:avLst/>
            </a:prstGeom>
            <a:noFill/>
            <a:ln w="19050"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76620" y="839725"/>
            <a:ext cx="5575173" cy="2441093"/>
            <a:chOff x="776620" y="839725"/>
            <a:chExt cx="5575173" cy="2441093"/>
          </a:xfrm>
        </p:grpSpPr>
        <p:sp>
          <p:nvSpPr>
            <p:cNvPr id="6" name="Cube 5"/>
            <p:cNvSpPr/>
            <p:nvPr/>
          </p:nvSpPr>
          <p:spPr>
            <a:xfrm>
              <a:off x="3950208" y="1664208"/>
              <a:ext cx="1453896" cy="1280160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2825496" y="2432304"/>
              <a:ext cx="1161288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051334" y="2911486"/>
              <a:ext cx="1007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50-50 BS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3882868" y="2432304"/>
              <a:ext cx="119538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4532377" y="1682496"/>
              <a:ext cx="143" cy="70437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5145678" y="2429256"/>
              <a:ext cx="721068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4532379" y="1268711"/>
              <a:ext cx="1522" cy="65421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5922025" y="1848489"/>
                  <a:ext cx="3378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|0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2025" y="1848489"/>
                  <a:ext cx="337849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58929" t="-173913" r="-164286" b="-26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4" name="Group 23"/>
            <p:cNvGrpSpPr/>
            <p:nvPr/>
          </p:nvGrpSpPr>
          <p:grpSpPr>
            <a:xfrm>
              <a:off x="5922025" y="2173181"/>
              <a:ext cx="429768" cy="530352"/>
              <a:chOff x="5934456" y="4480560"/>
              <a:chExt cx="429768" cy="530352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5942460" y="4576459"/>
                <a:ext cx="3802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23" name="Flowchart: Delay 22"/>
              <p:cNvSpPr/>
              <p:nvPr/>
            </p:nvSpPr>
            <p:spPr>
              <a:xfrm>
                <a:off x="5934456" y="4480560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4267201" y="839725"/>
              <a:ext cx="530352" cy="429768"/>
              <a:chOff x="2292097" y="1242061"/>
              <a:chExt cx="530352" cy="429768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2376301" y="1286144"/>
                <a:ext cx="3802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7" name="Flowchart: Delay 26"/>
              <p:cNvSpPr/>
              <p:nvPr/>
            </p:nvSpPr>
            <p:spPr>
              <a:xfrm rot="16200000">
                <a:off x="2342389" y="1191769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038814" y="870380"/>
              <a:ext cx="1804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BS-Beam Splitter</a:t>
              </a:r>
            </a:p>
          </p:txBody>
        </p:sp>
        <p:cxnSp>
          <p:nvCxnSpPr>
            <p:cNvPr id="54" name="Curved Connector 53"/>
            <p:cNvCxnSpPr/>
            <p:nvPr/>
          </p:nvCxnSpPr>
          <p:spPr>
            <a:xfrm>
              <a:off x="3084457" y="1169310"/>
              <a:ext cx="865751" cy="760075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776620" y="2219985"/>
              <a:ext cx="2080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Single photon input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3022744" y="2135300"/>
                  <a:ext cx="3378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|0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2744" y="2135300"/>
                  <a:ext cx="337849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61818" t="-173913" r="-167273" b="-26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Straight Connector 61"/>
            <p:cNvCxnSpPr/>
            <p:nvPr/>
          </p:nvCxnSpPr>
          <p:spPr>
            <a:xfrm flipV="1">
              <a:off x="3959352" y="1984088"/>
              <a:ext cx="1128045" cy="96028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4837632" y="929974"/>
                  <a:ext cx="3378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|1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37632" y="929974"/>
                  <a:ext cx="337849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61818" t="-180000" r="-167273" b="-26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/>
              <p:cNvSpPr/>
              <p:nvPr/>
            </p:nvSpPr>
            <p:spPr>
              <a:xfrm>
                <a:off x="414290" y="4393712"/>
                <a:ext cx="2613826" cy="728084"/>
              </a:xfrm>
              <a:prstGeom prst="rect">
                <a:avLst/>
              </a:prstGeom>
              <a:ln w="19050"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|0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⇒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5" name="Rectangle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90" y="4393712"/>
                <a:ext cx="2613826" cy="72808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90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3545767" y="4381001"/>
                <a:ext cx="2613826" cy="728084"/>
              </a:xfrm>
              <a:prstGeom prst="rect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|1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⇒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767" y="4381001"/>
                <a:ext cx="2613826" cy="72808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19050"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Arrow 2"/>
          <p:cNvSpPr/>
          <p:nvPr/>
        </p:nvSpPr>
        <p:spPr>
          <a:xfrm>
            <a:off x="154551" y="5460733"/>
            <a:ext cx="162244" cy="596567"/>
          </a:xfrm>
          <a:prstGeom prst="rightArrow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421900" y="5342620"/>
                <a:ext cx="6633730" cy="7772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|0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|1</m:t>
                              </m:r>
                            </m:e>
                          </m:d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r>
                            <a:rPr kumimoji="0" 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r>
                            <a:rPr kumimoji="0" 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00" y="5342620"/>
                <a:ext cx="6633730" cy="77726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21900" y="6240891"/>
                <a:ext cx="4150623" cy="5456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Final out come 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≡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begChr m:val="["/>
                        <m:endChr m:val="]"/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|0</m:t>
                            </m:r>
                          </m:e>
                        </m:d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|1</m:t>
                            </m:r>
                          </m:e>
                        </m:d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begChr m:val=""/>
                        <m:endChr m:val="⟩"/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|0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00" y="6240891"/>
                <a:ext cx="4150623" cy="545662"/>
              </a:xfrm>
              <a:prstGeom prst="rect">
                <a:avLst/>
              </a:prstGeom>
              <a:blipFill>
                <a:blip r:embed="rId16"/>
                <a:stretch>
                  <a:fillRect l="-1468" t="-78652" r="-11894" b="-12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9644783" y="3011807"/>
            <a:ext cx="1345677" cy="752161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7502751" y="5803237"/>
                <a:ext cx="6266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99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99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|1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751" y="5803237"/>
                <a:ext cx="626646" cy="276999"/>
              </a:xfrm>
              <a:prstGeom prst="rect">
                <a:avLst/>
              </a:prstGeom>
              <a:blipFill>
                <a:blip r:embed="rId17"/>
                <a:stretch>
                  <a:fillRect l="-4854" t="-180000" r="-89320" b="-2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Oval 95"/>
          <p:cNvSpPr/>
          <p:nvPr/>
        </p:nvSpPr>
        <p:spPr>
          <a:xfrm rot="5400000">
            <a:off x="11036205" y="4189893"/>
            <a:ext cx="1345677" cy="767736"/>
          </a:xfrm>
          <a:prstGeom prst="ellipse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7141071" y="5797393"/>
                <a:ext cx="3378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|0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1071" y="5797393"/>
                <a:ext cx="337849" cy="276999"/>
              </a:xfrm>
              <a:prstGeom prst="rect">
                <a:avLst/>
              </a:prstGeom>
              <a:blipFill>
                <a:blip r:embed="rId18"/>
                <a:stretch>
                  <a:fillRect l="-58929" t="-177778" r="-164286" b="-26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7036607" y="3186685"/>
            <a:ext cx="4953986" cy="3421379"/>
            <a:chOff x="6862871" y="3122677"/>
            <a:chExt cx="4953986" cy="3421379"/>
          </a:xfrm>
        </p:grpSpPr>
        <p:grpSp>
          <p:nvGrpSpPr>
            <p:cNvPr id="11" name="Group 10"/>
            <p:cNvGrpSpPr/>
            <p:nvPr/>
          </p:nvGrpSpPr>
          <p:grpSpPr>
            <a:xfrm>
              <a:off x="6862871" y="3122677"/>
              <a:ext cx="4953986" cy="3421379"/>
              <a:chOff x="6862871" y="3122677"/>
              <a:chExt cx="4953986" cy="342137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8584018" y="4957534"/>
                    <a:ext cx="33784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|1</m:t>
                              </m:r>
                            </m:e>
                          </m:d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84018" y="4957534"/>
                    <a:ext cx="337849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58929" t="-173913" r="-164286" b="-2608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" name="Cube 28"/>
              <p:cNvSpPr/>
              <p:nvPr/>
            </p:nvSpPr>
            <p:spPr>
              <a:xfrm>
                <a:off x="7987583" y="5260324"/>
                <a:ext cx="1453896" cy="1280160"/>
              </a:xfrm>
              <a:prstGeom prst="cub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>
                <a:off x="6862871" y="6028420"/>
                <a:ext cx="1161288" cy="0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7992866" y="6028420"/>
                <a:ext cx="1086714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8569752" y="5278612"/>
                <a:ext cx="143" cy="70437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9122195" y="6016228"/>
                <a:ext cx="1014749" cy="1524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H="1" flipV="1">
                <a:off x="8569754" y="4612432"/>
                <a:ext cx="1522" cy="957840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rot="5400000" flipH="1" flipV="1">
                <a:off x="9039977" y="4152184"/>
                <a:ext cx="5956" cy="957840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Diagonal Stripe 43"/>
              <p:cNvSpPr/>
              <p:nvPr/>
            </p:nvSpPr>
            <p:spPr>
              <a:xfrm>
                <a:off x="8378039" y="4408698"/>
                <a:ext cx="374904" cy="448056"/>
              </a:xfrm>
              <a:prstGeom prst="diagStrip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Diagonal Stripe 44"/>
              <p:cNvSpPr/>
              <p:nvPr/>
            </p:nvSpPr>
            <p:spPr>
              <a:xfrm rot="10800000">
                <a:off x="9956903" y="5822970"/>
                <a:ext cx="374904" cy="448056"/>
              </a:xfrm>
              <a:prstGeom prst="diagStrip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Cube 55"/>
              <p:cNvSpPr/>
              <p:nvPr/>
            </p:nvSpPr>
            <p:spPr>
              <a:xfrm>
                <a:off x="9586571" y="3836913"/>
                <a:ext cx="1453896" cy="1280160"/>
              </a:xfrm>
              <a:prstGeom prst="cub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0276943" y="3806808"/>
                <a:ext cx="6431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BS-2</a:t>
                </a:r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 flipH="1" flipV="1">
                <a:off x="10127785" y="5105534"/>
                <a:ext cx="1511" cy="91379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9535683" y="4635484"/>
                <a:ext cx="1195385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rot="5400000">
                <a:off x="9636049" y="4628154"/>
                <a:ext cx="987922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11387089" y="4012569"/>
                    <a:ext cx="33784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|1</m:t>
                              </m:r>
                            </m:e>
                          </m:d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67" name="TextBox 6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387089" y="4012569"/>
                    <a:ext cx="337848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61818" t="-173913" r="-167273" b="-2608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68" name="Group 67"/>
              <p:cNvGrpSpPr/>
              <p:nvPr/>
            </p:nvGrpSpPr>
            <p:grpSpPr>
              <a:xfrm>
                <a:off x="11387089" y="4337261"/>
                <a:ext cx="429768" cy="530352"/>
                <a:chOff x="5934456" y="4480560"/>
                <a:chExt cx="429768" cy="530352"/>
              </a:xfrm>
            </p:grpSpPr>
            <p:sp>
              <p:nvSpPr>
                <p:cNvPr id="69" name="TextBox 68"/>
                <p:cNvSpPr txBox="1"/>
                <p:nvPr/>
              </p:nvSpPr>
              <p:spPr>
                <a:xfrm>
                  <a:off x="5942460" y="4576459"/>
                  <a:ext cx="38023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</a:t>
                  </a:r>
                  <a:r>
                    <a:rPr kumimoji="0" lang="en-US" sz="16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70" name="Flowchart: Delay 69"/>
                <p:cNvSpPr/>
                <p:nvPr/>
              </p:nvSpPr>
              <p:spPr>
                <a:xfrm>
                  <a:off x="5934456" y="4480560"/>
                  <a:ext cx="429768" cy="530352"/>
                </a:xfrm>
                <a:prstGeom prst="flowChartDelay">
                  <a:avLst/>
                </a:prstGeom>
                <a:noFill/>
                <a:ln w="28575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/>
                  <p:cNvSpPr txBox="1"/>
                  <p:nvPr/>
                </p:nvSpPr>
                <p:spPr>
                  <a:xfrm>
                    <a:off x="10455065" y="3245665"/>
                    <a:ext cx="33784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|0</m:t>
                              </m:r>
                            </m:e>
                          </m:d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71" name="TextBox 7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55065" y="3245665"/>
                    <a:ext cx="337849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60000" t="-173913" r="-169091" b="-2608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72" name="Group 71"/>
              <p:cNvGrpSpPr/>
              <p:nvPr/>
            </p:nvGrpSpPr>
            <p:grpSpPr>
              <a:xfrm>
                <a:off x="9832849" y="3122677"/>
                <a:ext cx="530352" cy="429768"/>
                <a:chOff x="2292097" y="1242061"/>
                <a:chExt cx="530352" cy="429768"/>
              </a:xfrm>
            </p:grpSpPr>
            <p:sp>
              <p:nvSpPr>
                <p:cNvPr id="73" name="TextBox 72"/>
                <p:cNvSpPr txBox="1"/>
                <p:nvPr/>
              </p:nvSpPr>
              <p:spPr>
                <a:xfrm>
                  <a:off x="2376301" y="1286144"/>
                  <a:ext cx="38023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</a:t>
                  </a:r>
                  <a:r>
                    <a:rPr kumimoji="0" lang="en-US" sz="16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74" name="Flowchart: Delay 73"/>
                <p:cNvSpPr/>
                <p:nvPr/>
              </p:nvSpPr>
              <p:spPr>
                <a:xfrm rot="16200000">
                  <a:off x="2342389" y="1191769"/>
                  <a:ext cx="429768" cy="530352"/>
                </a:xfrm>
                <a:prstGeom prst="flowChartDelay">
                  <a:avLst/>
                </a:prstGeom>
                <a:noFill/>
                <a:ln w="28575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75" name="Straight Arrow Connector 74"/>
              <p:cNvCxnSpPr/>
              <p:nvPr/>
            </p:nvCxnSpPr>
            <p:spPr>
              <a:xfrm rot="5400000" flipH="1" flipV="1">
                <a:off x="11039302" y="4290067"/>
                <a:ext cx="1181" cy="636676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 rot="5400000" flipH="1" flipV="1">
                <a:off x="11047355" y="4334824"/>
                <a:ext cx="8465" cy="641328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/>
              <p:nvPr/>
            </p:nvCxnSpPr>
            <p:spPr>
              <a:xfrm flipH="1" flipV="1">
                <a:off x="10094422" y="3575295"/>
                <a:ext cx="1181" cy="578796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H="1" flipV="1">
                <a:off x="10148195" y="3574544"/>
                <a:ext cx="8465" cy="583025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7988808" y="5583776"/>
                <a:ext cx="1128045" cy="96028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9579864" y="4157312"/>
                <a:ext cx="1128045" cy="96028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TextBox 91"/>
                  <p:cNvSpPr txBox="1"/>
                  <p:nvPr/>
                </p:nvSpPr>
                <p:spPr>
                  <a:xfrm>
                    <a:off x="9465310" y="5742403"/>
                    <a:ext cx="33784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|0</m:t>
                              </m:r>
                            </m:e>
                          </m:d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2" name="TextBox 9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65310" y="5742403"/>
                    <a:ext cx="337849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61818" t="-180000" r="-167273" b="-26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3" name="TextBox 92"/>
              <p:cNvSpPr txBox="1"/>
              <p:nvPr/>
            </p:nvSpPr>
            <p:spPr>
              <a:xfrm>
                <a:off x="6987879" y="5742403"/>
                <a:ext cx="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8601817" y="5268944"/>
              <a:ext cx="6431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BS-1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854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/>
      <p:bldP spid="83" grpId="0" animBg="1"/>
      <p:bldP spid="84" grpId="0"/>
      <p:bldP spid="95" grpId="0" animBg="1"/>
      <p:bldP spid="97" grpId="0" animBg="1"/>
      <p:bldP spid="3" grpId="0" animBg="1"/>
      <p:bldP spid="98" grpId="0"/>
      <p:bldP spid="4" grpId="0"/>
      <p:bldP spid="5" grpId="0" animBg="1"/>
      <p:bldP spid="87" grpId="0"/>
      <p:bldP spid="96" grpId="0" animBg="1"/>
      <p:bldP spid="9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2F63E9-7315-46D0-9EE8-5033A4911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95" t="5565" r="55320" b="48286"/>
          <a:stretch/>
        </p:blipFill>
        <p:spPr>
          <a:xfrm>
            <a:off x="1736520" y="1020146"/>
            <a:ext cx="879067" cy="166420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D801083-08AB-44A4-B214-E9F8DE3C2702}"/>
              </a:ext>
            </a:extLst>
          </p:cNvPr>
          <p:cNvGrpSpPr/>
          <p:nvPr/>
        </p:nvGrpSpPr>
        <p:grpSpPr>
          <a:xfrm>
            <a:off x="2957432" y="1707682"/>
            <a:ext cx="429768" cy="530352"/>
            <a:chOff x="5934456" y="4480560"/>
            <a:chExt cx="429768" cy="53035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CE5CCC-35B8-4B13-B2FF-EB79001FA697}"/>
                </a:ext>
              </a:extLst>
            </p:cNvPr>
            <p:cNvSpPr txBox="1"/>
            <p:nvPr/>
          </p:nvSpPr>
          <p:spPr>
            <a:xfrm>
              <a:off x="5942460" y="4576459"/>
              <a:ext cx="3113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  <a:endPara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lowchart: Delay 12">
              <a:extLst>
                <a:ext uri="{FF2B5EF4-FFF2-40B4-BE49-F238E27FC236}">
                  <a16:creationId xmlns:a16="http://schemas.microsoft.com/office/drawing/2014/main" id="{E07428D8-D43E-4902-81CA-C56D57CFB416}"/>
                </a:ext>
              </a:extLst>
            </p:cNvPr>
            <p:cNvSpPr/>
            <p:nvPr/>
          </p:nvSpPr>
          <p:spPr>
            <a:xfrm>
              <a:off x="5934456" y="4480560"/>
              <a:ext cx="429768" cy="530352"/>
            </a:xfrm>
            <a:prstGeom prst="flowChartDelay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A57E3A7-794D-4D7D-B6C8-3CE60A7B10AE}"/>
              </a:ext>
            </a:extLst>
          </p:cNvPr>
          <p:cNvSpPr txBox="1"/>
          <p:nvPr/>
        </p:nvSpPr>
        <p:spPr>
          <a:xfrm>
            <a:off x="2342168" y="2565832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86A0F8-327F-4E0D-995C-7AB445EA7555}"/>
              </a:ext>
            </a:extLst>
          </p:cNvPr>
          <p:cNvCxnSpPr/>
          <p:nvPr/>
        </p:nvCxnSpPr>
        <p:spPr>
          <a:xfrm>
            <a:off x="1304624" y="1996580"/>
            <a:ext cx="4235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AC6B5024-9085-40AF-B0B8-360FB38DDA77}"/>
              </a:ext>
            </a:extLst>
          </p:cNvPr>
          <p:cNvSpPr/>
          <p:nvPr/>
        </p:nvSpPr>
        <p:spPr>
          <a:xfrm>
            <a:off x="1266873" y="1946220"/>
            <a:ext cx="92279" cy="1007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15D5DB-A842-4474-8608-93413DFF3148}"/>
              </a:ext>
            </a:extLst>
          </p:cNvPr>
          <p:cNvSpPr txBox="1"/>
          <p:nvPr/>
        </p:nvSpPr>
        <p:spPr>
          <a:xfrm>
            <a:off x="1166177" y="1627248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7F3DE3-B8F1-4D72-9D72-853760C0687B}"/>
              </a:ext>
            </a:extLst>
          </p:cNvPr>
          <p:cNvSpPr txBox="1"/>
          <p:nvPr/>
        </p:nvSpPr>
        <p:spPr>
          <a:xfrm>
            <a:off x="3679889" y="553687"/>
            <a:ext cx="579774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 is the source of light that can produce photons one-by-one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6736E5-92FC-4A12-89E4-B68C23E707D1}"/>
              </a:ext>
            </a:extLst>
          </p:cNvPr>
          <p:cNvGrpSpPr/>
          <p:nvPr/>
        </p:nvGrpSpPr>
        <p:grpSpPr>
          <a:xfrm>
            <a:off x="1103061" y="4674773"/>
            <a:ext cx="5266841" cy="2133118"/>
            <a:chOff x="5812004" y="4659950"/>
            <a:chExt cx="5266841" cy="213311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392FA8-7866-4ACA-B428-687ED1E9B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188" t="-1" r="24181" b="47671"/>
            <a:stretch/>
          </p:blipFill>
          <p:spPr>
            <a:xfrm>
              <a:off x="8376126" y="4659950"/>
              <a:ext cx="1115568" cy="188707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7248EA7-69C3-4ADF-951C-A8EAF360D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6227" b="41196"/>
            <a:stretch/>
          </p:blipFill>
          <p:spPr>
            <a:xfrm>
              <a:off x="7380098" y="4659950"/>
              <a:ext cx="995806" cy="212056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974BCF-4254-42BC-B882-9E37DD914CCF}"/>
                </a:ext>
              </a:extLst>
            </p:cNvPr>
            <p:cNvSpPr txBox="1"/>
            <p:nvPr/>
          </p:nvSpPr>
          <p:spPr>
            <a:xfrm>
              <a:off x="10777159" y="6423736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4537553-0023-4D22-99EC-F95F3326882F}"/>
                    </a:ext>
                  </a:extLst>
                </p:cNvPr>
                <p:cNvSpPr/>
                <p:nvPr/>
              </p:nvSpPr>
              <p:spPr>
                <a:xfrm>
                  <a:off x="5812004" y="5321361"/>
                  <a:ext cx="1789913" cy="727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</m:e>
                            </m:rad>
                          </m:den>
                        </m:f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𝑉</m:t>
                            </m:r>
                          </m:e>
                        </m:d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</m:e>
                            </m:rad>
                          </m:den>
                        </m:f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𝐻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2004" y="5321361"/>
                  <a:ext cx="1789913" cy="72782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4654190-82AF-494C-8B25-B948A13B03E9}"/>
                </a:ext>
              </a:extLst>
            </p:cNvPr>
            <p:cNvGrpSpPr/>
            <p:nvPr/>
          </p:nvGrpSpPr>
          <p:grpSpPr>
            <a:xfrm>
              <a:off x="9760133" y="5597645"/>
              <a:ext cx="429768" cy="530352"/>
              <a:chOff x="5934456" y="4480560"/>
              <a:chExt cx="429768" cy="53035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7675A2-8BC1-4891-AAD9-C9A05AC9A40D}"/>
                  </a:ext>
                </a:extLst>
              </p:cNvPr>
              <p:cNvSpPr txBox="1"/>
              <p:nvPr/>
            </p:nvSpPr>
            <p:spPr>
              <a:xfrm>
                <a:off x="5942460" y="4576459"/>
                <a:ext cx="3113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endPara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lowchart: Delay 26">
                <a:extLst>
                  <a:ext uri="{FF2B5EF4-FFF2-40B4-BE49-F238E27FC236}">
                    <a16:creationId xmlns:a16="http://schemas.microsoft.com/office/drawing/2014/main" id="{51B85A2E-CAB8-4897-923C-E082A0FECB0F}"/>
                  </a:ext>
                </a:extLst>
              </p:cNvPr>
              <p:cNvSpPr/>
              <p:nvPr/>
            </p:nvSpPr>
            <p:spPr>
              <a:xfrm>
                <a:off x="5934456" y="4480560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947BDD3-A3FC-47B4-BEC9-FE7009E40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34" t="-1" r="24181" b="47671"/>
          <a:stretch/>
        </p:blipFill>
        <p:spPr>
          <a:xfrm>
            <a:off x="1776994" y="2935164"/>
            <a:ext cx="879068" cy="188707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BACDFBF-97BF-4AEA-AFDF-49F3E3C6A2F7}"/>
              </a:ext>
            </a:extLst>
          </p:cNvPr>
          <p:cNvSpPr txBox="1"/>
          <p:nvPr/>
        </p:nvSpPr>
        <p:spPr>
          <a:xfrm>
            <a:off x="5594160" y="4698950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D50133E-98BB-4681-A1F0-27AA5A82F660}"/>
              </a:ext>
            </a:extLst>
          </p:cNvPr>
          <p:cNvGrpSpPr/>
          <p:nvPr/>
        </p:nvGrpSpPr>
        <p:grpSpPr>
          <a:xfrm>
            <a:off x="2965436" y="3794852"/>
            <a:ext cx="429768" cy="530352"/>
            <a:chOff x="5934456" y="4480560"/>
            <a:chExt cx="429768" cy="53035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C0586D7-45DB-43AD-AE8C-37B8DAAC2957}"/>
                </a:ext>
              </a:extLst>
            </p:cNvPr>
            <p:cNvSpPr txBox="1"/>
            <p:nvPr/>
          </p:nvSpPr>
          <p:spPr>
            <a:xfrm>
              <a:off x="5942460" y="4576459"/>
              <a:ext cx="3113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  <a:endPara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lowchart: Delay 35">
              <a:extLst>
                <a:ext uri="{FF2B5EF4-FFF2-40B4-BE49-F238E27FC236}">
                  <a16:creationId xmlns:a16="http://schemas.microsoft.com/office/drawing/2014/main" id="{46E9F035-AFB3-4D78-A4EE-C654FBC82F60}"/>
                </a:ext>
              </a:extLst>
            </p:cNvPr>
            <p:cNvSpPr/>
            <p:nvPr/>
          </p:nvSpPr>
          <p:spPr>
            <a:xfrm>
              <a:off x="5934456" y="4480560"/>
              <a:ext cx="429768" cy="530352"/>
            </a:xfrm>
            <a:prstGeom prst="flowChartDelay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288255C-0DA1-48D2-B0ED-D7E3BA42D750}"/>
              </a:ext>
            </a:extLst>
          </p:cNvPr>
          <p:cNvCxnSpPr/>
          <p:nvPr/>
        </p:nvCxnSpPr>
        <p:spPr>
          <a:xfrm>
            <a:off x="1347967" y="4112006"/>
            <a:ext cx="4235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B47DB803-ABC7-4222-981D-51E2638E88B6}"/>
              </a:ext>
            </a:extLst>
          </p:cNvPr>
          <p:cNvSpPr/>
          <p:nvPr/>
        </p:nvSpPr>
        <p:spPr>
          <a:xfrm>
            <a:off x="1310216" y="4061646"/>
            <a:ext cx="92279" cy="1007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CC746F-A966-44E6-B811-EC0AFE8430A7}"/>
              </a:ext>
            </a:extLst>
          </p:cNvPr>
          <p:cNvSpPr txBox="1"/>
          <p:nvPr/>
        </p:nvSpPr>
        <p:spPr>
          <a:xfrm>
            <a:off x="1209520" y="3742674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879ECF7-DAA4-4396-855C-9B9E1242B2EF}"/>
              </a:ext>
            </a:extLst>
          </p:cNvPr>
          <p:cNvCxnSpPr/>
          <p:nvPr/>
        </p:nvCxnSpPr>
        <p:spPr>
          <a:xfrm>
            <a:off x="2238599" y="4113404"/>
            <a:ext cx="4235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B58D590-C266-4FA8-B38A-DF4F4E6F6D4C}"/>
              </a:ext>
            </a:extLst>
          </p:cNvPr>
          <p:cNvSpPr txBox="1"/>
          <p:nvPr/>
        </p:nvSpPr>
        <p:spPr>
          <a:xfrm>
            <a:off x="3648973" y="918250"/>
            <a:ext cx="702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photons are produced one-by-one from source S. A vertical polarizer is placed first, followed by a horizontal polarizer in front of the source.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FD9DF4E-E398-48C3-B1CF-A2A263130391}"/>
              </a:ext>
            </a:extLst>
          </p:cNvPr>
          <p:cNvSpPr txBox="1"/>
          <p:nvPr/>
        </p:nvSpPr>
        <p:spPr>
          <a:xfrm>
            <a:off x="3794216" y="1802148"/>
            <a:ext cx="230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~50 photons detected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FAB757-D5ED-48F6-AF3C-EFD68929AFFB}"/>
              </a:ext>
            </a:extLst>
          </p:cNvPr>
          <p:cNvSpPr txBox="1"/>
          <p:nvPr/>
        </p:nvSpPr>
        <p:spPr>
          <a:xfrm>
            <a:off x="3794216" y="3889659"/>
            <a:ext cx="230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~50 photons detected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7CA6BC0-44D6-43F7-9B5F-5307DB6E2657}"/>
                  </a:ext>
                </a:extLst>
              </p:cNvPr>
              <p:cNvSpPr txBox="1"/>
              <p:nvPr/>
            </p:nvSpPr>
            <p:spPr>
              <a:xfrm>
                <a:off x="3946880" y="2711224"/>
                <a:ext cx="2240805" cy="572273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|0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7CA6BC0-44D6-43F7-9B5F-5307DB6E2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880" y="2711224"/>
                <a:ext cx="2240805" cy="5722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905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2104F7C2-9ED0-481F-AF3E-82C3E0DF2DDD}"/>
              </a:ext>
            </a:extLst>
          </p:cNvPr>
          <p:cNvSpPr txBox="1"/>
          <p:nvPr/>
        </p:nvSpPr>
        <p:spPr>
          <a:xfrm>
            <a:off x="8141386" y="1772803"/>
            <a:ext cx="230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~20 photons detected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B569DB-F37C-42FF-B335-994C26267728}"/>
              </a:ext>
            </a:extLst>
          </p:cNvPr>
          <p:cNvSpPr txBox="1"/>
          <p:nvPr/>
        </p:nvSpPr>
        <p:spPr>
          <a:xfrm>
            <a:off x="8140634" y="3742674"/>
            <a:ext cx="230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~80 photons detected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FC4BF16-D583-4C10-9B7D-4E8653FF6079}"/>
                  </a:ext>
                </a:extLst>
              </p:cNvPr>
              <p:cNvSpPr txBox="1"/>
              <p:nvPr/>
            </p:nvSpPr>
            <p:spPr>
              <a:xfrm>
                <a:off x="8221553" y="2701133"/>
                <a:ext cx="2324162" cy="572273"/>
              </a:xfrm>
              <a:prstGeom prst="rect">
                <a:avLst/>
              </a:prstGeom>
              <a:noFill/>
              <a:ln w="19050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|0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FC4BF16-D583-4C10-9B7D-4E8653FF6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553" y="2701133"/>
                <a:ext cx="2324162" cy="57227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905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DCF9BE3-2C87-44DA-A8CD-8B11E9185870}"/>
              </a:ext>
            </a:extLst>
          </p:cNvPr>
          <p:cNvCxnSpPr/>
          <p:nvPr/>
        </p:nvCxnSpPr>
        <p:spPr>
          <a:xfrm>
            <a:off x="7041735" y="1852250"/>
            <a:ext cx="0" cy="240674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9DFCE1D-D308-4949-8704-2270C1238214}"/>
              </a:ext>
            </a:extLst>
          </p:cNvPr>
          <p:cNvSpPr txBox="1"/>
          <p:nvPr/>
        </p:nvSpPr>
        <p:spPr>
          <a:xfrm>
            <a:off x="7162398" y="5748399"/>
            <a:ext cx="899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Yes/ No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01EA6E8-465C-48E6-BC5C-BE6B6B9486F1}"/>
              </a:ext>
            </a:extLst>
          </p:cNvPr>
          <p:cNvSpPr txBox="1"/>
          <p:nvPr/>
        </p:nvSpPr>
        <p:spPr>
          <a:xfrm>
            <a:off x="5941104" y="5063710"/>
            <a:ext cx="3083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Will detector detect any thing?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9E5863F-19D8-49EB-8645-1C5B9DEB3CF4}"/>
              </a:ext>
            </a:extLst>
          </p:cNvPr>
          <p:cNvCxnSpPr>
            <a:cxnSpLocks/>
          </p:cNvCxnSpPr>
          <p:nvPr/>
        </p:nvCxnSpPr>
        <p:spPr>
          <a:xfrm rot="16200000">
            <a:off x="6344264" y="693195"/>
            <a:ext cx="0" cy="830872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957BC37-21CF-4E0D-8575-C39557CABC53}"/>
              </a:ext>
            </a:extLst>
          </p:cNvPr>
          <p:cNvSpPr txBox="1"/>
          <p:nvPr/>
        </p:nvSpPr>
        <p:spPr>
          <a:xfrm>
            <a:off x="9686852" y="4959188"/>
            <a:ext cx="2412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% of incoming photon will reach the 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119E96D-4F2B-4197-B57A-088FAD4F1C86}"/>
              </a:ext>
            </a:extLst>
          </p:cNvPr>
          <p:cNvSpPr txBox="1"/>
          <p:nvPr/>
        </p:nvSpPr>
        <p:spPr>
          <a:xfrm>
            <a:off x="9742930" y="579778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100% or 50% or 67%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3B0C748-1AD7-4CF3-BDD9-5880C0C890F7}"/>
                  </a:ext>
                </a:extLst>
              </p:cNvPr>
              <p:cNvSpPr/>
              <p:nvPr/>
            </p:nvSpPr>
            <p:spPr>
              <a:xfrm>
                <a:off x="11082006" y="60358"/>
                <a:ext cx="1068049" cy="369332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|0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3B0C748-1AD7-4CF3-BDD9-5880C0C890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2006" y="60358"/>
                <a:ext cx="1068049" cy="369332"/>
              </a:xfrm>
              <a:prstGeom prst="rect">
                <a:avLst/>
              </a:prstGeom>
              <a:blipFill>
                <a:blip r:embed="rId10"/>
                <a:stretch>
                  <a:fillRect l="-13143" t="-121667" r="-46286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15E84F8-1936-4CDB-B899-C1BFB9970900}"/>
                  </a:ext>
                </a:extLst>
              </p:cNvPr>
              <p:cNvSpPr/>
              <p:nvPr/>
            </p:nvSpPr>
            <p:spPr>
              <a:xfrm>
                <a:off x="11065227" y="478635"/>
                <a:ext cx="1101605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15E84F8-1936-4CDB-B899-C1BFB99709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5227" y="478635"/>
                <a:ext cx="1101605" cy="369332"/>
              </a:xfrm>
              <a:prstGeom prst="rect">
                <a:avLst/>
              </a:prstGeom>
              <a:blipFill>
                <a:blip r:embed="rId11"/>
                <a:stretch>
                  <a:fillRect l="-12155" t="-121667" r="-44199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466CA90A-7BC0-4124-91DE-F9D9B5E978CE}"/>
              </a:ext>
            </a:extLst>
          </p:cNvPr>
          <p:cNvSpPr txBox="1"/>
          <p:nvPr/>
        </p:nvSpPr>
        <p:spPr>
          <a:xfrm>
            <a:off x="2102165" y="15353"/>
            <a:ext cx="6817892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44546A"/>
                </a:solidFill>
                <a:latin typeface="Comic Sans MS" panose="030F0702030302020204" pitchFamily="66" charset="0"/>
                <a:ea typeface="+mj-ea"/>
                <a:cs typeface="+mj-cs"/>
              </a:rPr>
              <a:t>Concept of Superposition in Light</a:t>
            </a:r>
          </a:p>
        </p:txBody>
      </p:sp>
    </p:spTree>
    <p:extLst>
      <p:ext uri="{BB962C8B-B14F-4D97-AF65-F5344CB8AC3E}">
        <p14:creationId xmlns:p14="http://schemas.microsoft.com/office/powerpoint/2010/main" val="376265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 animBg="1"/>
      <p:bldP spid="46" grpId="0"/>
      <p:bldP spid="47" grpId="0"/>
      <p:bldP spid="48" grpId="0" animBg="1"/>
      <p:bldP spid="51" grpId="0"/>
      <p:bldP spid="52" grpId="0"/>
      <p:bldP spid="54" grpId="0"/>
      <p:bldP spid="5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43C379-D080-48D2-9965-30EFE7369B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95" t="5565" r="55320" b="48286"/>
          <a:stretch/>
        </p:blipFill>
        <p:spPr>
          <a:xfrm>
            <a:off x="2961313" y="617474"/>
            <a:ext cx="879067" cy="1664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519127-B248-48E6-9A8F-B6294DA10EAF}"/>
              </a:ext>
            </a:extLst>
          </p:cNvPr>
          <p:cNvSpPr txBox="1"/>
          <p:nvPr/>
        </p:nvSpPr>
        <p:spPr>
          <a:xfrm>
            <a:off x="3566961" y="2163160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3FEEE9-9F7C-4A47-B998-4139B479C1CC}"/>
              </a:ext>
            </a:extLst>
          </p:cNvPr>
          <p:cNvCxnSpPr/>
          <p:nvPr/>
        </p:nvCxnSpPr>
        <p:spPr>
          <a:xfrm>
            <a:off x="2529417" y="1593908"/>
            <a:ext cx="4235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4EED78F7-FA24-4384-B514-1B2200ECE610}"/>
              </a:ext>
            </a:extLst>
          </p:cNvPr>
          <p:cNvSpPr/>
          <p:nvPr/>
        </p:nvSpPr>
        <p:spPr>
          <a:xfrm>
            <a:off x="2491666" y="1543548"/>
            <a:ext cx="92279" cy="1007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32517D-409A-430C-A53D-BCE879FAA2FC}"/>
              </a:ext>
            </a:extLst>
          </p:cNvPr>
          <p:cNvSpPr txBox="1"/>
          <p:nvPr/>
        </p:nvSpPr>
        <p:spPr>
          <a:xfrm>
            <a:off x="2390970" y="1224576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F64374-5A61-4CE6-AAAC-61416BF53A77}"/>
              </a:ext>
            </a:extLst>
          </p:cNvPr>
          <p:cNvSpPr txBox="1"/>
          <p:nvPr/>
        </p:nvSpPr>
        <p:spPr>
          <a:xfrm>
            <a:off x="6068216" y="6438559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900DCB-C57C-47B7-8B91-EAA7449524CF}"/>
              </a:ext>
            </a:extLst>
          </p:cNvPr>
          <p:cNvGrpSpPr/>
          <p:nvPr/>
        </p:nvGrpSpPr>
        <p:grpSpPr>
          <a:xfrm>
            <a:off x="5306453" y="1278372"/>
            <a:ext cx="429768" cy="530352"/>
            <a:chOff x="5934456" y="4480560"/>
            <a:chExt cx="429768" cy="53035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DD1647D-6544-48CF-9F64-66B838836B00}"/>
                </a:ext>
              </a:extLst>
            </p:cNvPr>
            <p:cNvSpPr txBox="1"/>
            <p:nvPr/>
          </p:nvSpPr>
          <p:spPr>
            <a:xfrm>
              <a:off x="5942460" y="4576459"/>
              <a:ext cx="3113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  <a:endPara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lowchart: Delay 15">
              <a:extLst>
                <a:ext uri="{FF2B5EF4-FFF2-40B4-BE49-F238E27FC236}">
                  <a16:creationId xmlns:a16="http://schemas.microsoft.com/office/drawing/2014/main" id="{43807A3A-111E-452A-AF84-DCA40B7C555C}"/>
                </a:ext>
              </a:extLst>
            </p:cNvPr>
            <p:cNvSpPr/>
            <p:nvPr/>
          </p:nvSpPr>
          <p:spPr>
            <a:xfrm>
              <a:off x="5934456" y="4480560"/>
              <a:ext cx="429768" cy="530352"/>
            </a:xfrm>
            <a:prstGeom prst="flowChartDelay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D466F06-74DA-4C39-B198-6906EBE21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88" t="-1" r="24181" b="47671"/>
          <a:stretch/>
        </p:blipFill>
        <p:spPr>
          <a:xfrm>
            <a:off x="3790983" y="421350"/>
            <a:ext cx="1115568" cy="18870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C0777FB-E4DD-49A0-AD33-18FA91BC7640}"/>
                  </a:ext>
                </a:extLst>
              </p:cNvPr>
              <p:cNvSpPr txBox="1"/>
              <p:nvPr/>
            </p:nvSpPr>
            <p:spPr>
              <a:xfrm>
                <a:off x="261113" y="1590887"/>
                <a:ext cx="2240805" cy="57227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|0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C0777FB-E4DD-49A0-AD33-18FA91BC76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13" y="1590887"/>
                <a:ext cx="2240805" cy="5722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BB2FB2E7-6E2A-46DF-9251-0ADA94ADBD4B}"/>
              </a:ext>
            </a:extLst>
          </p:cNvPr>
          <p:cNvSpPr/>
          <p:nvPr/>
        </p:nvSpPr>
        <p:spPr>
          <a:xfrm>
            <a:off x="3745135" y="2210031"/>
            <a:ext cx="308872" cy="208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FEEDB8D-E77A-4777-B918-660558A6025D}"/>
                  </a:ext>
                </a:extLst>
              </p:cNvPr>
              <p:cNvSpPr/>
              <p:nvPr/>
            </p:nvSpPr>
            <p:spPr>
              <a:xfrm>
                <a:off x="11065228" y="35191"/>
                <a:ext cx="1068049" cy="369332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|0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FEEDB8D-E77A-4777-B918-660558A602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5228" y="35191"/>
                <a:ext cx="1068049" cy="369332"/>
              </a:xfrm>
              <a:prstGeom prst="rect">
                <a:avLst/>
              </a:prstGeom>
              <a:blipFill>
                <a:blip r:embed="rId4"/>
                <a:stretch>
                  <a:fillRect l="-12571" t="-121667" r="-46857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7A5F7D8-0F77-482E-B36A-5D12EB6DE72B}"/>
                  </a:ext>
                </a:extLst>
              </p:cNvPr>
              <p:cNvSpPr/>
              <p:nvPr/>
            </p:nvSpPr>
            <p:spPr>
              <a:xfrm>
                <a:off x="11056838" y="453468"/>
                <a:ext cx="1101605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7A5F7D8-0F77-482E-B36A-5D12EB6DE7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6838" y="453468"/>
                <a:ext cx="1101605" cy="369332"/>
              </a:xfrm>
              <a:prstGeom prst="rect">
                <a:avLst/>
              </a:prstGeom>
              <a:blipFill>
                <a:blip r:embed="rId5"/>
                <a:stretch>
                  <a:fillRect l="-12778" t="-119672" r="-44444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746DD950-8C2E-4859-AFBF-0A5EC85A3776}"/>
              </a:ext>
            </a:extLst>
          </p:cNvPr>
          <p:cNvSpPr txBox="1"/>
          <p:nvPr/>
        </p:nvSpPr>
        <p:spPr>
          <a:xfrm>
            <a:off x="5974660" y="909040"/>
            <a:ext cx="3083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Will detector detect any thing?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1F1778-17EA-4297-8EE1-C980E026E46A}"/>
              </a:ext>
            </a:extLst>
          </p:cNvPr>
          <p:cNvSpPr txBox="1"/>
          <p:nvPr/>
        </p:nvSpPr>
        <p:spPr>
          <a:xfrm>
            <a:off x="7066786" y="1374271"/>
            <a:ext cx="899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Yes/ No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800A156-4B0A-47FA-BBF1-E0BD5C104ED8}"/>
                  </a:ext>
                </a:extLst>
              </p:cNvPr>
              <p:cNvSpPr/>
              <p:nvPr/>
            </p:nvSpPr>
            <p:spPr>
              <a:xfrm>
                <a:off x="3513517" y="2465056"/>
                <a:ext cx="7102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800A156-4B0A-47FA-BBF1-E0BD5C104E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3517" y="2465056"/>
                <a:ext cx="710259" cy="369332"/>
              </a:xfrm>
              <a:prstGeom prst="rect">
                <a:avLst/>
              </a:prstGeom>
              <a:blipFill>
                <a:blip r:embed="rId6"/>
                <a:stretch>
                  <a:fillRect t="-119672" r="-66667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0872CA6-2B56-41A3-83E7-2251E90EDEDA}"/>
              </a:ext>
            </a:extLst>
          </p:cNvPr>
          <p:cNvCxnSpPr/>
          <p:nvPr/>
        </p:nvCxnSpPr>
        <p:spPr>
          <a:xfrm flipV="1">
            <a:off x="3868646" y="1868790"/>
            <a:ext cx="0" cy="58874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C2A0EEF-9BCC-4831-8BAF-BCD90A904FCC}"/>
                  </a:ext>
                </a:extLst>
              </p:cNvPr>
              <p:cNvSpPr/>
              <p:nvPr/>
            </p:nvSpPr>
            <p:spPr>
              <a:xfrm>
                <a:off x="4478601" y="2455684"/>
                <a:ext cx="12324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|0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C2A0EEF-9BCC-4831-8BAF-BCD90A904F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601" y="2455684"/>
                <a:ext cx="1232453" cy="369332"/>
              </a:xfrm>
              <a:prstGeom prst="rect">
                <a:avLst/>
              </a:prstGeom>
              <a:blipFill>
                <a:blip r:embed="rId7"/>
                <a:stretch>
                  <a:fillRect l="-1485" t="-121667" r="-39604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Arrow: Right 27">
            <a:extLst>
              <a:ext uri="{FF2B5EF4-FFF2-40B4-BE49-F238E27FC236}">
                <a16:creationId xmlns:a16="http://schemas.microsoft.com/office/drawing/2014/main" id="{849F9697-0F49-4C44-8230-6ABB5726B85A}"/>
              </a:ext>
            </a:extLst>
          </p:cNvPr>
          <p:cNvSpPr/>
          <p:nvPr/>
        </p:nvSpPr>
        <p:spPr>
          <a:xfrm>
            <a:off x="4232165" y="2515714"/>
            <a:ext cx="121721" cy="30942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7B01E53-2029-44EA-A56C-9ADAA690A614}"/>
              </a:ext>
            </a:extLst>
          </p:cNvPr>
          <p:cNvGrpSpPr/>
          <p:nvPr/>
        </p:nvGrpSpPr>
        <p:grpSpPr>
          <a:xfrm>
            <a:off x="262511" y="3442788"/>
            <a:ext cx="6386316" cy="1887070"/>
            <a:chOff x="262511" y="3442788"/>
            <a:chExt cx="6386316" cy="188707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4C61313-CBCD-42D7-BC4C-B1A8F194772E}"/>
                </a:ext>
              </a:extLst>
            </p:cNvPr>
            <p:cNvCxnSpPr/>
            <p:nvPr/>
          </p:nvCxnSpPr>
          <p:spPr>
            <a:xfrm>
              <a:off x="3813692" y="4612325"/>
              <a:ext cx="88727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7B51985-1856-494D-970E-4E9B50B72C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695" t="5565" r="55320" b="48286"/>
            <a:stretch/>
          </p:blipFill>
          <p:spPr>
            <a:xfrm>
              <a:off x="2962711" y="3638912"/>
              <a:ext cx="879067" cy="1664208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F7B43FE-887E-4000-BA19-556096FD3C5E}"/>
                </a:ext>
              </a:extLst>
            </p:cNvPr>
            <p:cNvCxnSpPr/>
            <p:nvPr/>
          </p:nvCxnSpPr>
          <p:spPr>
            <a:xfrm>
              <a:off x="2530815" y="4615346"/>
              <a:ext cx="42350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831EE09-A6A7-4884-9F44-3392009BF9BE}"/>
                </a:ext>
              </a:extLst>
            </p:cNvPr>
            <p:cNvSpPr/>
            <p:nvPr/>
          </p:nvSpPr>
          <p:spPr>
            <a:xfrm>
              <a:off x="2493064" y="4564986"/>
              <a:ext cx="92279" cy="10072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CC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0827F51-A9E1-4215-8E02-414F8359AA20}"/>
                </a:ext>
              </a:extLst>
            </p:cNvPr>
            <p:cNvSpPr txBox="1"/>
            <p:nvPr/>
          </p:nvSpPr>
          <p:spPr>
            <a:xfrm>
              <a:off x="2392368" y="4246014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0B373DC-5FF7-4E2A-808B-23D2D4B8830E}"/>
                    </a:ext>
                  </a:extLst>
                </p:cNvPr>
                <p:cNvSpPr txBox="1"/>
                <p:nvPr/>
              </p:nvSpPr>
              <p:spPr>
                <a:xfrm>
                  <a:off x="262511" y="4612325"/>
                  <a:ext cx="2240805" cy="572273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d>
                          <m:dPr>
                            <m:begChr m:val="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|0</m:t>
                            </m:r>
                          </m:e>
                        </m:d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d>
                          <m:dPr>
                            <m:begChr m:val=""/>
                            <m:endChr m:val="⟩"/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0B373DC-5FF7-4E2A-808B-23D2D4B883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511" y="4612325"/>
                  <a:ext cx="2240805" cy="572273"/>
                </a:xfrm>
                <a:prstGeom prst="rect">
                  <a:avLst/>
                </a:prstGeom>
                <a:blipFill>
                  <a:blip r:embed="rId8"/>
                  <a:stretch>
                    <a:fillRect b="-1075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B6A1FC8-A2C5-432A-8B3D-453B40783A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188" t="-1" r="24181" b="47671"/>
            <a:stretch/>
          </p:blipFill>
          <p:spPr>
            <a:xfrm>
              <a:off x="4673226" y="3442788"/>
              <a:ext cx="1115568" cy="188707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5F77A08-2D62-4C16-A95C-977E2A203BE5}"/>
                </a:ext>
              </a:extLst>
            </p:cNvPr>
            <p:cNvGrpSpPr/>
            <p:nvPr/>
          </p:nvGrpSpPr>
          <p:grpSpPr>
            <a:xfrm>
              <a:off x="6219059" y="4299810"/>
              <a:ext cx="429768" cy="530352"/>
              <a:chOff x="5934456" y="4480560"/>
              <a:chExt cx="429768" cy="530352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418F723-F66B-4871-8AB8-B385D5FFFECA}"/>
                  </a:ext>
                </a:extLst>
              </p:cNvPr>
              <p:cNvSpPr txBox="1"/>
              <p:nvPr/>
            </p:nvSpPr>
            <p:spPr>
              <a:xfrm>
                <a:off x="5942460" y="4576459"/>
                <a:ext cx="3113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endPara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lowchart: Delay 38">
                <a:extLst>
                  <a:ext uri="{FF2B5EF4-FFF2-40B4-BE49-F238E27FC236}">
                    <a16:creationId xmlns:a16="http://schemas.microsoft.com/office/drawing/2014/main" id="{2D814B68-71D0-4DA1-93EE-72D498FFBAF9}"/>
                  </a:ext>
                </a:extLst>
              </p:cNvPr>
              <p:cNvSpPr/>
              <p:nvPr/>
            </p:nvSpPr>
            <p:spPr>
              <a:xfrm>
                <a:off x="5934456" y="4480560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F8E0014A-1AF8-4991-8F0F-470DDF4E8B67}"/>
              </a:ext>
            </a:extLst>
          </p:cNvPr>
          <p:cNvSpPr/>
          <p:nvPr/>
        </p:nvSpPr>
        <p:spPr>
          <a:xfrm>
            <a:off x="3561549" y="5163460"/>
            <a:ext cx="308872" cy="208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D3F17EE-EF64-4E5D-BA3C-EA4E97AEC2B6}"/>
              </a:ext>
            </a:extLst>
          </p:cNvPr>
          <p:cNvSpPr/>
          <p:nvPr/>
        </p:nvSpPr>
        <p:spPr>
          <a:xfrm>
            <a:off x="4600775" y="5183337"/>
            <a:ext cx="308872" cy="208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79253B-E0CC-4543-BB9C-3E56465F311D}"/>
              </a:ext>
            </a:extLst>
          </p:cNvPr>
          <p:cNvSpPr txBox="1"/>
          <p:nvPr/>
        </p:nvSpPr>
        <p:spPr>
          <a:xfrm>
            <a:off x="9615871" y="6213424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E08888D-AABB-4835-8C74-97129F05A36C}"/>
              </a:ext>
            </a:extLst>
          </p:cNvPr>
          <p:cNvGrpSpPr/>
          <p:nvPr/>
        </p:nvGrpSpPr>
        <p:grpSpPr>
          <a:xfrm>
            <a:off x="3887984" y="3723939"/>
            <a:ext cx="970330" cy="1821764"/>
            <a:chOff x="3887984" y="3723939"/>
            <a:chExt cx="970330" cy="182176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A8255F0-BE69-49A8-B077-084A022AE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3325" t="52878" r="28388" b="3040"/>
            <a:stretch/>
          </p:blipFill>
          <p:spPr>
            <a:xfrm>
              <a:off x="3961497" y="3735944"/>
              <a:ext cx="767003" cy="1590972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3F5BEF3-A7D4-4A6A-BCFE-7171E2E0BE25}"/>
                </a:ext>
              </a:extLst>
            </p:cNvPr>
            <p:cNvSpPr txBox="1"/>
            <p:nvPr/>
          </p:nvSpPr>
          <p:spPr>
            <a:xfrm>
              <a:off x="3887984" y="5237926"/>
              <a:ext cx="9703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Polarizer 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F46245A-C5FF-459E-A167-2525C761C0B7}"/>
                </a:ext>
              </a:extLst>
            </p:cNvPr>
            <p:cNvSpPr txBox="1"/>
            <p:nvPr/>
          </p:nvSpPr>
          <p:spPr>
            <a:xfrm>
              <a:off x="4355376" y="4047421"/>
              <a:ext cx="3962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2">
                      <a:lumMod val="75000"/>
                    </a:schemeClr>
                  </a:solidFill>
                </a:rPr>
                <a:t>45</a:t>
              </a:r>
              <a:r>
                <a:rPr lang="en-US" sz="1200" b="1" baseline="30000" dirty="0">
                  <a:solidFill>
                    <a:schemeClr val="accent2">
                      <a:lumMod val="75000"/>
                    </a:schemeClr>
                  </a:solidFill>
                </a:rPr>
                <a:t>o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0480EEE-4C76-47CF-8D06-FAEB8835E340}"/>
                </a:ext>
              </a:extLst>
            </p:cNvPr>
            <p:cNvSpPr/>
            <p:nvPr/>
          </p:nvSpPr>
          <p:spPr>
            <a:xfrm>
              <a:off x="4604439" y="3723939"/>
              <a:ext cx="174350" cy="208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69309AD5-0CCA-4338-BFD3-6F2AF26F5BD0}"/>
              </a:ext>
            </a:extLst>
          </p:cNvPr>
          <p:cNvSpPr/>
          <p:nvPr/>
        </p:nvSpPr>
        <p:spPr>
          <a:xfrm>
            <a:off x="7575239" y="1383436"/>
            <a:ext cx="301475" cy="3796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2F366C7-53B2-4F80-BDC7-49E887316BEE}"/>
              </a:ext>
            </a:extLst>
          </p:cNvPr>
          <p:cNvSpPr txBox="1"/>
          <p:nvPr/>
        </p:nvSpPr>
        <p:spPr>
          <a:xfrm>
            <a:off x="6855736" y="3949195"/>
            <a:ext cx="3083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Will detector detect any thing?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3D8756A-2B40-4098-9658-902B1269CC1C}"/>
              </a:ext>
            </a:extLst>
          </p:cNvPr>
          <p:cNvSpPr txBox="1"/>
          <p:nvPr/>
        </p:nvSpPr>
        <p:spPr>
          <a:xfrm>
            <a:off x="7876714" y="4395709"/>
            <a:ext cx="899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Yes/ No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1326F197-F766-4C74-B87B-965DBA2BC1F6}"/>
              </a:ext>
            </a:extLst>
          </p:cNvPr>
          <p:cNvSpPr/>
          <p:nvPr/>
        </p:nvSpPr>
        <p:spPr>
          <a:xfrm>
            <a:off x="7953158" y="4395709"/>
            <a:ext cx="331623" cy="37968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7F63EBB-141D-4BE1-BA67-03416568789D}"/>
                  </a:ext>
                </a:extLst>
              </p:cNvPr>
              <p:cNvSpPr/>
              <p:nvPr/>
            </p:nvSpPr>
            <p:spPr>
              <a:xfrm>
                <a:off x="3081613" y="5402982"/>
                <a:ext cx="12324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|0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7F63EBB-141D-4BE1-BA67-0341656878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613" y="5402982"/>
                <a:ext cx="1232453" cy="369332"/>
              </a:xfrm>
              <a:prstGeom prst="rect">
                <a:avLst/>
              </a:prstGeom>
              <a:blipFill>
                <a:blip r:embed="rId10"/>
                <a:stretch>
                  <a:fillRect l="-1485" t="-119672" r="-39604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DAFF3F9-2944-4487-8F7B-0E561A2128F2}"/>
              </a:ext>
            </a:extLst>
          </p:cNvPr>
          <p:cNvCxnSpPr>
            <a:cxnSpLocks/>
          </p:cNvCxnSpPr>
          <p:nvPr/>
        </p:nvCxnSpPr>
        <p:spPr>
          <a:xfrm flipV="1">
            <a:off x="3533014" y="4734263"/>
            <a:ext cx="257969" cy="684639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AF90A5B-EBA6-4CEC-9A4E-2F209F196A3E}"/>
              </a:ext>
            </a:extLst>
          </p:cNvPr>
          <p:cNvCxnSpPr>
            <a:cxnSpLocks/>
          </p:cNvCxnSpPr>
          <p:nvPr/>
        </p:nvCxnSpPr>
        <p:spPr>
          <a:xfrm flipH="1" flipV="1">
            <a:off x="4784088" y="4881684"/>
            <a:ext cx="282818" cy="70000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CB3769C-001D-4970-8EEE-DB3E28C7BD67}"/>
                  </a:ext>
                </a:extLst>
              </p:cNvPr>
              <p:cNvSpPr txBox="1"/>
              <p:nvPr/>
            </p:nvSpPr>
            <p:spPr>
              <a:xfrm>
                <a:off x="4728500" y="5536505"/>
                <a:ext cx="2368469" cy="572273"/>
              </a:xfrm>
              <a:prstGeom prst="rect">
                <a:avLst/>
              </a:prstGeom>
              <a:noFill/>
              <a:ln w="19050">
                <a:solidFill>
                  <a:srgbClr val="CC66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′′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|0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CB3769C-001D-4970-8EEE-DB3E28C7B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500" y="5536505"/>
                <a:ext cx="2368469" cy="57227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9050">
                <a:solidFill>
                  <a:srgbClr val="CC66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>
            <a:extLst>
              <a:ext uri="{FF2B5EF4-FFF2-40B4-BE49-F238E27FC236}">
                <a16:creationId xmlns:a16="http://schemas.microsoft.com/office/drawing/2014/main" id="{3F44234F-0A2B-41C6-B662-160221417B4B}"/>
              </a:ext>
            </a:extLst>
          </p:cNvPr>
          <p:cNvSpPr txBox="1"/>
          <p:nvPr/>
        </p:nvSpPr>
        <p:spPr>
          <a:xfrm>
            <a:off x="1381515" y="6410682"/>
            <a:ext cx="53572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100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468FD51-6D55-4390-82F8-B34DDAA3589A}"/>
              </a:ext>
            </a:extLst>
          </p:cNvPr>
          <p:cNvSpPr txBox="1"/>
          <p:nvPr/>
        </p:nvSpPr>
        <p:spPr>
          <a:xfrm>
            <a:off x="3514732" y="6404895"/>
            <a:ext cx="41870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7996F96-094A-433F-B0D4-FB91C6CC37E0}"/>
              </a:ext>
            </a:extLst>
          </p:cNvPr>
          <p:cNvSpPr txBox="1"/>
          <p:nvPr/>
        </p:nvSpPr>
        <p:spPr>
          <a:xfrm>
            <a:off x="6114919" y="6416093"/>
            <a:ext cx="4187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25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E3D83AF-8A11-4B1E-9F62-7C53F5D7DE8C}"/>
              </a:ext>
            </a:extLst>
          </p:cNvPr>
          <p:cNvSpPr txBox="1"/>
          <p:nvPr/>
        </p:nvSpPr>
        <p:spPr>
          <a:xfrm>
            <a:off x="2102165" y="23742"/>
            <a:ext cx="6817892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44546A"/>
                </a:solidFill>
                <a:latin typeface="Comic Sans MS" panose="030F0702030302020204" pitchFamily="66" charset="0"/>
                <a:ea typeface="+mj-ea"/>
                <a:cs typeface="+mj-cs"/>
              </a:rPr>
              <a:t>Concept of Superposition in Light</a:t>
            </a:r>
          </a:p>
        </p:txBody>
      </p:sp>
    </p:spTree>
    <p:extLst>
      <p:ext uri="{BB962C8B-B14F-4D97-AF65-F5344CB8AC3E}">
        <p14:creationId xmlns:p14="http://schemas.microsoft.com/office/powerpoint/2010/main" val="86858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7" grpId="0"/>
      <p:bldP spid="28" grpId="0" animBg="1"/>
      <p:bldP spid="52" grpId="0" animBg="1"/>
      <p:bldP spid="55" grpId="0"/>
      <p:bldP spid="56" grpId="0"/>
      <p:bldP spid="57" grpId="0" animBg="1"/>
      <p:bldP spid="58" grpId="0"/>
      <p:bldP spid="63" grpId="0"/>
      <p:bldP spid="65" grpId="0" animBg="1"/>
      <p:bldP spid="66" grpId="0" animBg="1"/>
      <p:bldP spid="6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17803D4-8708-493A-B719-B954CA166BD4}"/>
              </a:ext>
            </a:extLst>
          </p:cNvPr>
          <p:cNvGrpSpPr/>
          <p:nvPr/>
        </p:nvGrpSpPr>
        <p:grpSpPr>
          <a:xfrm>
            <a:off x="560954" y="936681"/>
            <a:ext cx="2107976" cy="2066578"/>
            <a:chOff x="560954" y="936681"/>
            <a:chExt cx="2107976" cy="206657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93EF7FE-BF65-40EC-B971-211EE347087F}"/>
                </a:ext>
              </a:extLst>
            </p:cNvPr>
            <p:cNvCxnSpPr/>
            <p:nvPr/>
          </p:nvCxnSpPr>
          <p:spPr>
            <a:xfrm>
              <a:off x="1451296" y="1182848"/>
              <a:ext cx="0" cy="18204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C1C142D-9F24-47AC-ABDD-37DF30027E13}"/>
                </a:ext>
              </a:extLst>
            </p:cNvPr>
            <p:cNvCxnSpPr/>
            <p:nvPr/>
          </p:nvCxnSpPr>
          <p:spPr>
            <a:xfrm>
              <a:off x="560954" y="2063692"/>
              <a:ext cx="174712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41FBC87A-86A0-4AC8-8877-775D1837FF92}"/>
                    </a:ext>
                  </a:extLst>
                </p:cNvPr>
                <p:cNvSpPr/>
                <p:nvPr/>
              </p:nvSpPr>
              <p:spPr>
                <a:xfrm>
                  <a:off x="2224193" y="1912582"/>
                  <a:ext cx="44473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|0</m:t>
                            </m:r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41FBC87A-86A0-4AC8-8877-775D1837FF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4193" y="1912582"/>
                  <a:ext cx="444737" cy="307777"/>
                </a:xfrm>
                <a:prstGeom prst="rect">
                  <a:avLst/>
                </a:prstGeom>
                <a:blipFill>
                  <a:blip r:embed="rId2"/>
                  <a:stretch>
                    <a:fillRect l="-12329" t="-104000" r="-75342" b="-16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5F860A2-74CE-44EC-9AC7-2E76F60D4E1F}"/>
                    </a:ext>
                  </a:extLst>
                </p:cNvPr>
                <p:cNvSpPr/>
                <p:nvPr/>
              </p:nvSpPr>
              <p:spPr>
                <a:xfrm>
                  <a:off x="1269246" y="936681"/>
                  <a:ext cx="44473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1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5F860A2-74CE-44EC-9AC7-2E76F60D4E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9246" y="936681"/>
                  <a:ext cx="444737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10959" t="-104000" r="-76712" b="-16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41DC1C5-4DE3-4768-9DE4-47A5EE297B7C}"/>
              </a:ext>
            </a:extLst>
          </p:cNvPr>
          <p:cNvSpPr txBox="1"/>
          <p:nvPr/>
        </p:nvSpPr>
        <p:spPr>
          <a:xfrm>
            <a:off x="838664" y="-26226"/>
            <a:ext cx="10966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4546A"/>
                </a:solidFill>
                <a:latin typeface="Comic Sans MS" panose="030F0702030302020204" pitchFamily="66" charset="0"/>
                <a:ea typeface="+mj-ea"/>
                <a:cs typeface="+mj-cs"/>
              </a:rPr>
              <a:t>Geomaterial Visualization of “Quantum Measurement” 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EC64852-2118-45B3-A22F-075EC41B1A8C}"/>
              </a:ext>
            </a:extLst>
          </p:cNvPr>
          <p:cNvGrpSpPr/>
          <p:nvPr/>
        </p:nvGrpSpPr>
        <p:grpSpPr>
          <a:xfrm>
            <a:off x="1447657" y="1235501"/>
            <a:ext cx="1112600" cy="948523"/>
            <a:chOff x="1447657" y="1235501"/>
            <a:chExt cx="1112600" cy="948523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B107E7A-FE70-4E2C-82E4-93BE71EA0C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47657" y="1490625"/>
              <a:ext cx="650762" cy="57306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7783354C-3F2B-4A5F-8457-71F8FC436000}"/>
                </a:ext>
              </a:extLst>
            </p:cNvPr>
            <p:cNvSpPr/>
            <p:nvPr/>
          </p:nvSpPr>
          <p:spPr>
            <a:xfrm rot="1062978">
              <a:off x="1502041" y="1876247"/>
              <a:ext cx="237441" cy="307777"/>
            </a:xfrm>
            <a:prstGeom prst="arc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7538059-19B5-4D24-938E-E77AF7829424}"/>
                    </a:ext>
                  </a:extLst>
                </p:cNvPr>
                <p:cNvSpPr/>
                <p:nvPr/>
              </p:nvSpPr>
              <p:spPr>
                <a:xfrm>
                  <a:off x="2000680" y="1235501"/>
                  <a:ext cx="55957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7538059-19B5-4D24-938E-E77AF78294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0680" y="1235501"/>
                  <a:ext cx="559577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0870" t="-121667" r="-85870" b="-18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733CA4-837F-46CD-A94A-8FA6343F491D}"/>
                </a:ext>
              </a:extLst>
            </p:cNvPr>
            <p:cNvSpPr txBox="1"/>
            <p:nvPr/>
          </p:nvSpPr>
          <p:spPr>
            <a:xfrm>
              <a:off x="1674031" y="1818861"/>
              <a:ext cx="3786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45</a:t>
              </a:r>
              <a:r>
                <a:rPr lang="en-US" sz="1100" b="1" baseline="30000" dirty="0"/>
                <a:t>o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280133E-1405-4374-AB83-56D514C78D4B}"/>
                  </a:ext>
                </a:extLst>
              </p:cNvPr>
              <p:cNvSpPr/>
              <p:nvPr/>
            </p:nvSpPr>
            <p:spPr>
              <a:xfrm>
                <a:off x="217772" y="2878637"/>
                <a:ext cx="2102948" cy="600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|0</m:t>
                          </m:r>
                        </m:e>
                      </m:d>
                      <m:r>
                        <a:rPr lang="en-US" sz="1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280133E-1405-4374-AB83-56D514C78D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72" y="2878637"/>
                <a:ext cx="2102948" cy="600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247259A9-5D3B-46B7-92E0-D865EE10C839}"/>
              </a:ext>
            </a:extLst>
          </p:cNvPr>
          <p:cNvGrpSpPr/>
          <p:nvPr/>
        </p:nvGrpSpPr>
        <p:grpSpPr>
          <a:xfrm>
            <a:off x="4169619" y="933849"/>
            <a:ext cx="2107976" cy="2066578"/>
            <a:chOff x="560954" y="936681"/>
            <a:chExt cx="2107976" cy="206657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A94FDA6-4BEC-4C86-98D8-D569C1CB1AF0}"/>
                </a:ext>
              </a:extLst>
            </p:cNvPr>
            <p:cNvCxnSpPr/>
            <p:nvPr/>
          </p:nvCxnSpPr>
          <p:spPr>
            <a:xfrm>
              <a:off x="1451296" y="1182848"/>
              <a:ext cx="0" cy="18204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584D3BC-1FC1-40F9-A4C2-54700CDFB779}"/>
                </a:ext>
              </a:extLst>
            </p:cNvPr>
            <p:cNvCxnSpPr/>
            <p:nvPr/>
          </p:nvCxnSpPr>
          <p:spPr>
            <a:xfrm>
              <a:off x="560954" y="2063692"/>
              <a:ext cx="174712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BF95563-6589-47F2-911E-85F4105ECA34}"/>
                    </a:ext>
                  </a:extLst>
                </p:cNvPr>
                <p:cNvSpPr/>
                <p:nvPr/>
              </p:nvSpPr>
              <p:spPr>
                <a:xfrm>
                  <a:off x="2224193" y="1912582"/>
                  <a:ext cx="44473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|0</m:t>
                            </m:r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BF95563-6589-47F2-911E-85F4105ECA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4193" y="1912582"/>
                  <a:ext cx="444737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12329" t="-101961" r="-75342" b="-1568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4D9A41F-2FF4-4289-86F8-E996203D0615}"/>
                    </a:ext>
                  </a:extLst>
                </p:cNvPr>
                <p:cNvSpPr/>
                <p:nvPr/>
              </p:nvSpPr>
              <p:spPr>
                <a:xfrm>
                  <a:off x="1269246" y="936681"/>
                  <a:ext cx="44473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1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4D9A41F-2FF4-4289-86F8-E996203D06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9246" y="936681"/>
                  <a:ext cx="444737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10959" t="-101961" r="-76712" b="-1568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DA21919-BC05-4F2B-8CA6-C0257DE83731}"/>
              </a:ext>
            </a:extLst>
          </p:cNvPr>
          <p:cNvCxnSpPr/>
          <p:nvPr/>
        </p:nvCxnSpPr>
        <p:spPr>
          <a:xfrm>
            <a:off x="5059961" y="2063693"/>
            <a:ext cx="707305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9ED7BB-FE11-46B6-BDC8-8081B1B53379}"/>
              </a:ext>
            </a:extLst>
          </p:cNvPr>
          <p:cNvCxnSpPr>
            <a:cxnSpLocks/>
          </p:cNvCxnSpPr>
          <p:nvPr/>
        </p:nvCxnSpPr>
        <p:spPr>
          <a:xfrm rot="16200000">
            <a:off x="4702032" y="1718429"/>
            <a:ext cx="707305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69C398B-459B-4B7B-86AB-C1A8318955AC}"/>
              </a:ext>
            </a:extLst>
          </p:cNvPr>
          <p:cNvSpPr txBox="1"/>
          <p:nvPr/>
        </p:nvSpPr>
        <p:spPr>
          <a:xfrm>
            <a:off x="5163161" y="2058028"/>
            <a:ext cx="498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EDDEC8-88CA-48CA-B961-9B256876B641}"/>
              </a:ext>
            </a:extLst>
          </p:cNvPr>
          <p:cNvSpPr txBox="1"/>
          <p:nvPr/>
        </p:nvSpPr>
        <p:spPr>
          <a:xfrm>
            <a:off x="4645607" y="1621802"/>
            <a:ext cx="498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50%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1A6D6C2-8C63-4190-874A-E85ADB5A3C6E}"/>
              </a:ext>
            </a:extLst>
          </p:cNvPr>
          <p:cNvGrpSpPr/>
          <p:nvPr/>
        </p:nvGrpSpPr>
        <p:grpSpPr>
          <a:xfrm>
            <a:off x="625496" y="4321229"/>
            <a:ext cx="2107976" cy="2066578"/>
            <a:chOff x="560954" y="936681"/>
            <a:chExt cx="2107976" cy="2066578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FD3FB28-1B48-4962-8B90-FFBE37651290}"/>
                </a:ext>
              </a:extLst>
            </p:cNvPr>
            <p:cNvCxnSpPr/>
            <p:nvPr/>
          </p:nvCxnSpPr>
          <p:spPr>
            <a:xfrm>
              <a:off x="1451296" y="1182848"/>
              <a:ext cx="0" cy="1820411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1859ECC-E91C-4409-AFC5-BF59F0C5E9AD}"/>
                </a:ext>
              </a:extLst>
            </p:cNvPr>
            <p:cNvCxnSpPr/>
            <p:nvPr/>
          </p:nvCxnSpPr>
          <p:spPr>
            <a:xfrm>
              <a:off x="560954" y="2063692"/>
              <a:ext cx="1747129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FE13185-9E64-4E03-A26F-D29FD8ECA3D0}"/>
                    </a:ext>
                  </a:extLst>
                </p:cNvPr>
                <p:cNvSpPr/>
                <p:nvPr/>
              </p:nvSpPr>
              <p:spPr>
                <a:xfrm>
                  <a:off x="2224193" y="1912582"/>
                  <a:ext cx="44473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|0</m:t>
                            </m:r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FE13185-9E64-4E03-A26F-D29FD8ECA3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4193" y="1912582"/>
                  <a:ext cx="444737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10959" t="-104000" r="-76712" b="-16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311EA5B-2B95-417E-842D-61AA204605BA}"/>
                    </a:ext>
                  </a:extLst>
                </p:cNvPr>
                <p:cNvSpPr/>
                <p:nvPr/>
              </p:nvSpPr>
              <p:spPr>
                <a:xfrm>
                  <a:off x="1269246" y="936681"/>
                  <a:ext cx="44473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1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311EA5B-2B95-417E-842D-61AA204605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9246" y="936681"/>
                  <a:ext cx="444737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12329" t="-104000" r="-75342" b="-16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69FA1C-3EA0-4EB3-AAFB-D87E19F6EB16}"/>
              </a:ext>
            </a:extLst>
          </p:cNvPr>
          <p:cNvGrpSpPr/>
          <p:nvPr/>
        </p:nvGrpSpPr>
        <p:grpSpPr>
          <a:xfrm rot="18853945">
            <a:off x="504874" y="4218509"/>
            <a:ext cx="2145551" cy="2066578"/>
            <a:chOff x="560954" y="936681"/>
            <a:chExt cx="2145551" cy="2066578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8617156-95D7-492A-BECC-1FC9A2E7858B}"/>
                </a:ext>
              </a:extLst>
            </p:cNvPr>
            <p:cNvCxnSpPr/>
            <p:nvPr/>
          </p:nvCxnSpPr>
          <p:spPr>
            <a:xfrm>
              <a:off x="1451296" y="1182848"/>
              <a:ext cx="0" cy="182041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74940E8-40AA-4992-BBFA-FABE066B8B66}"/>
                </a:ext>
              </a:extLst>
            </p:cNvPr>
            <p:cNvCxnSpPr/>
            <p:nvPr/>
          </p:nvCxnSpPr>
          <p:spPr>
            <a:xfrm>
              <a:off x="560954" y="2063692"/>
              <a:ext cx="174712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5A836791-6721-4042-BFAB-48494EC912D7}"/>
                    </a:ext>
                  </a:extLst>
                </p:cNvPr>
                <p:cNvSpPr/>
                <p:nvPr/>
              </p:nvSpPr>
              <p:spPr>
                <a:xfrm>
                  <a:off x="2186619" y="1912583"/>
                  <a:ext cx="519886" cy="307777"/>
                </a:xfrm>
                <a:prstGeom prst="rect">
                  <a:avLst/>
                </a:prstGeom>
                <a:ln>
                  <a:solidFill>
                    <a:srgbClr val="C0000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sz="1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e>
                        </m:d>
                      </m:oMath>
                    </m:oMathPara>
                  </a14:m>
                  <a:endParaRPr lang="en-US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5A836791-6721-4042-BFAB-48494EC912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6619" y="1912583"/>
                  <a:ext cx="519886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33673" t="-76531" r="-96939" b="-54082"/>
                  </a:stretch>
                </a:blipFill>
                <a:ln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9C2FBEA7-14F6-49EC-BEE7-32F0FC39F4DA}"/>
                    </a:ext>
                  </a:extLst>
                </p:cNvPr>
                <p:cNvSpPr/>
                <p:nvPr/>
              </p:nvSpPr>
              <p:spPr>
                <a:xfrm>
                  <a:off x="1231672" y="936681"/>
                  <a:ext cx="519886" cy="307777"/>
                </a:xfrm>
                <a:prstGeom prst="rect">
                  <a:avLst/>
                </a:prstGeom>
                <a:ln>
                  <a:solidFill>
                    <a:srgbClr val="C0000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sz="1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e>
                        </m:d>
                      </m:oMath>
                    </m:oMathPara>
                  </a14:m>
                  <a:endParaRPr lang="en-US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9C2FBEA7-14F6-49EC-BEE7-32F0FC39F4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1672" y="936681"/>
                  <a:ext cx="519886" cy="307777"/>
                </a:xfrm>
                <a:prstGeom prst="rect">
                  <a:avLst/>
                </a:prstGeom>
                <a:blipFill>
                  <a:blip r:embed="rId11"/>
                  <a:stretch>
                    <a:fillRect l="-33673" t="-74747" r="-96939" b="-52525"/>
                  </a:stretch>
                </a:blipFill>
                <a:ln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Arc 38">
            <a:extLst>
              <a:ext uri="{FF2B5EF4-FFF2-40B4-BE49-F238E27FC236}">
                <a16:creationId xmlns:a16="http://schemas.microsoft.com/office/drawing/2014/main" id="{A6B5ED4F-F67D-4E41-B330-709C4E0C6A48}"/>
              </a:ext>
            </a:extLst>
          </p:cNvPr>
          <p:cNvSpPr/>
          <p:nvPr/>
        </p:nvSpPr>
        <p:spPr>
          <a:xfrm rot="1062978">
            <a:off x="1503439" y="5275190"/>
            <a:ext cx="237441" cy="307777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784E8C9-1EAB-4D08-B5F0-0FFA8BE74F69}"/>
              </a:ext>
            </a:extLst>
          </p:cNvPr>
          <p:cNvSpPr txBox="1"/>
          <p:nvPr/>
        </p:nvSpPr>
        <p:spPr>
          <a:xfrm>
            <a:off x="1675429" y="5217804"/>
            <a:ext cx="378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45</a:t>
            </a:r>
            <a:r>
              <a:rPr lang="en-US" sz="1100" b="1" baseline="30000" dirty="0"/>
              <a:t>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264C091-BF33-4E11-9FEC-1E5EB34E346E}"/>
                  </a:ext>
                </a:extLst>
              </p:cNvPr>
              <p:cNvSpPr txBox="1"/>
              <p:nvPr/>
            </p:nvSpPr>
            <p:spPr>
              <a:xfrm>
                <a:off x="171250" y="473602"/>
                <a:ext cx="3218862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Measurement axis are</a:t>
                </a:r>
                <a:r>
                  <a:rPr lang="en-US" sz="14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|0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264C091-BF33-4E11-9FEC-1E5EB34E3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50" y="473602"/>
                <a:ext cx="3218862" cy="369332"/>
              </a:xfrm>
              <a:prstGeom prst="rect">
                <a:avLst/>
              </a:prstGeom>
              <a:blipFill>
                <a:blip r:embed="rId12"/>
                <a:stretch>
                  <a:fillRect l="-947" t="-73333" r="-10795" b="-13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Arrow: Right 41">
            <a:extLst>
              <a:ext uri="{FF2B5EF4-FFF2-40B4-BE49-F238E27FC236}">
                <a16:creationId xmlns:a16="http://schemas.microsoft.com/office/drawing/2014/main" id="{CA4B6020-99F3-4FD8-B850-FC343C140D41}"/>
              </a:ext>
            </a:extLst>
          </p:cNvPr>
          <p:cNvSpPr/>
          <p:nvPr/>
        </p:nvSpPr>
        <p:spPr>
          <a:xfrm>
            <a:off x="3217971" y="1793937"/>
            <a:ext cx="444738" cy="573067"/>
          </a:xfrm>
          <a:prstGeom prst="righ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4D7607F-E0D0-46EF-B391-73171DD66A98}"/>
                  </a:ext>
                </a:extLst>
              </p:cNvPr>
              <p:cNvSpPr txBox="1"/>
              <p:nvPr/>
            </p:nvSpPr>
            <p:spPr>
              <a:xfrm>
                <a:off x="2372625" y="2417336"/>
                <a:ext cx="21459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Measure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en-US" sz="1200" dirty="0"/>
                  <a:t> in</a:t>
                </a:r>
                <a:r>
                  <a:rPr lang="en-US" sz="1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|0</m:t>
                        </m:r>
                      </m:e>
                    </m:d>
                  </m:oMath>
                </a14:m>
                <a:r>
                  <a:rPr lang="en-US" sz="1200" dirty="0">
                    <a:solidFill>
                      <a:prstClr val="black"/>
                    </a:solidFill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1200" dirty="0"/>
                  <a:t> basis </a:t>
                </a: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4D7607F-E0D0-46EF-B391-73171DD66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625" y="2417336"/>
                <a:ext cx="2145968" cy="276999"/>
              </a:xfrm>
              <a:prstGeom prst="rect">
                <a:avLst/>
              </a:prstGeom>
              <a:blipFill>
                <a:blip r:embed="rId13"/>
                <a:stretch>
                  <a:fillRect t="-100000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Arrow: Down 43">
            <a:extLst>
              <a:ext uri="{FF2B5EF4-FFF2-40B4-BE49-F238E27FC236}">
                <a16:creationId xmlns:a16="http://schemas.microsoft.com/office/drawing/2014/main" id="{5A46A961-929E-49E3-A156-1648AB50B2C3}"/>
              </a:ext>
            </a:extLst>
          </p:cNvPr>
          <p:cNvSpPr/>
          <p:nvPr/>
        </p:nvSpPr>
        <p:spPr>
          <a:xfrm rot="18708606">
            <a:off x="3272212" y="3432730"/>
            <a:ext cx="674410" cy="691109"/>
          </a:xfrm>
          <a:prstGeom prst="downArrow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BF7CF2B-32D9-4110-8BE5-9576FC21BF38}"/>
                  </a:ext>
                </a:extLst>
              </p:cNvPr>
              <p:cNvSpPr txBox="1"/>
              <p:nvPr/>
            </p:nvSpPr>
            <p:spPr>
              <a:xfrm>
                <a:off x="3723707" y="4241211"/>
                <a:ext cx="2753143" cy="27699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Measure</a:t>
                </a:r>
                <a:r>
                  <a:rPr lang="en-US" sz="1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en-US" sz="1200" dirty="0">
                    <a:solidFill>
                      <a:prstClr val="black"/>
                    </a:solidFill>
                  </a:rPr>
                  <a:t> in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d>
                    <m:r>
                      <a:rPr lang="en-US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>
                    <a:solidFill>
                      <a:prstClr val="black"/>
                    </a:solidFill>
                  </a:rPr>
                  <a:t>and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e>
                    </m:d>
                  </m:oMath>
                </a14:m>
                <a:r>
                  <a:rPr lang="en-US" sz="1200" dirty="0"/>
                  <a:t> basis </a:t>
                </a: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BF7CF2B-32D9-4110-8BE5-9576FC21B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3707" y="4241211"/>
                <a:ext cx="2753143" cy="276999"/>
              </a:xfrm>
              <a:prstGeom prst="rect">
                <a:avLst/>
              </a:prstGeom>
              <a:blipFill>
                <a:blip r:embed="rId14"/>
                <a:stretch>
                  <a:fillRect t="-100000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CFE1B96-1F84-4FCF-8BD1-C09C91158B1B}"/>
                  </a:ext>
                </a:extLst>
              </p:cNvPr>
              <p:cNvSpPr txBox="1"/>
              <p:nvPr/>
            </p:nvSpPr>
            <p:spPr>
              <a:xfrm>
                <a:off x="3475193" y="4567396"/>
                <a:ext cx="3282758" cy="30777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Measurement out come will be 100 %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d>
                  </m:oMath>
                </a14:m>
                <a:endParaRPr lang="en-US" sz="1400" dirty="0"/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CFE1B96-1F84-4FCF-8BD1-C09C91158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193" y="4567396"/>
                <a:ext cx="3282758" cy="307777"/>
              </a:xfrm>
              <a:prstGeom prst="rect">
                <a:avLst/>
              </a:prstGeom>
              <a:blipFill>
                <a:blip r:embed="rId15"/>
                <a:stretch>
                  <a:fillRect l="-557" t="-101961" r="-10019" b="-156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435C8AB6-E258-4699-8412-335F220BE3FD}"/>
              </a:ext>
            </a:extLst>
          </p:cNvPr>
          <p:cNvGrpSpPr/>
          <p:nvPr/>
        </p:nvGrpSpPr>
        <p:grpSpPr>
          <a:xfrm>
            <a:off x="8412175" y="1024739"/>
            <a:ext cx="2107976" cy="2066578"/>
            <a:chOff x="560954" y="936681"/>
            <a:chExt cx="2107976" cy="2066578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1C3049E-57DF-4B0E-97C6-61E9E91FFB4D}"/>
                </a:ext>
              </a:extLst>
            </p:cNvPr>
            <p:cNvCxnSpPr/>
            <p:nvPr/>
          </p:nvCxnSpPr>
          <p:spPr>
            <a:xfrm>
              <a:off x="1451296" y="1182848"/>
              <a:ext cx="0" cy="18204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7265494-3C3F-411F-BE2C-CAF79B5D6BED}"/>
                </a:ext>
              </a:extLst>
            </p:cNvPr>
            <p:cNvCxnSpPr/>
            <p:nvPr/>
          </p:nvCxnSpPr>
          <p:spPr>
            <a:xfrm>
              <a:off x="560954" y="2063692"/>
              <a:ext cx="174712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EF841969-BE2D-4916-8283-B3F5C671EFE0}"/>
                    </a:ext>
                  </a:extLst>
                </p:cNvPr>
                <p:cNvSpPr/>
                <p:nvPr/>
              </p:nvSpPr>
              <p:spPr>
                <a:xfrm>
                  <a:off x="2224193" y="1912582"/>
                  <a:ext cx="44473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|0</m:t>
                            </m:r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EF841969-BE2D-4916-8283-B3F5C671EF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4193" y="1912582"/>
                  <a:ext cx="444737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12329" t="-101961" r="-75342" b="-1568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7C3FC804-6D40-49FB-B955-D9F491583CA6}"/>
                    </a:ext>
                  </a:extLst>
                </p:cNvPr>
                <p:cNvSpPr/>
                <p:nvPr/>
              </p:nvSpPr>
              <p:spPr>
                <a:xfrm>
                  <a:off x="1269246" y="936681"/>
                  <a:ext cx="44473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1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7C3FC804-6D40-49FB-B955-D9F491583C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9246" y="936681"/>
                  <a:ext cx="444737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10959" t="-101961" r="-76712" b="-1568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D92BB94-5594-4A02-982E-38A712F74AED}"/>
              </a:ext>
            </a:extLst>
          </p:cNvPr>
          <p:cNvCxnSpPr/>
          <p:nvPr/>
        </p:nvCxnSpPr>
        <p:spPr>
          <a:xfrm>
            <a:off x="9302517" y="2154583"/>
            <a:ext cx="707305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04FF309-2487-4AD0-A598-1CF5D2E1E95A}"/>
                  </a:ext>
                </a:extLst>
              </p:cNvPr>
              <p:cNvSpPr/>
              <p:nvPr/>
            </p:nvSpPr>
            <p:spPr>
              <a:xfrm>
                <a:off x="9285739" y="2615603"/>
                <a:ext cx="112639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04FF309-2487-4AD0-A598-1CF5D2E1E9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5739" y="2615603"/>
                <a:ext cx="1126398" cy="338554"/>
              </a:xfrm>
              <a:prstGeom prst="rect">
                <a:avLst/>
              </a:prstGeom>
              <a:blipFill>
                <a:blip r:embed="rId16"/>
                <a:stretch>
                  <a:fillRect t="-108929" r="-32973" b="-16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1EA25B9-188E-4CB5-9D79-F5657B1E358F}"/>
              </a:ext>
            </a:extLst>
          </p:cNvPr>
          <p:cNvCxnSpPr>
            <a:cxnSpLocks/>
          </p:cNvCxnSpPr>
          <p:nvPr/>
        </p:nvCxnSpPr>
        <p:spPr>
          <a:xfrm>
            <a:off x="6904139" y="1718429"/>
            <a:ext cx="0" cy="36534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F8D5B152-7D31-43B6-B867-7D6E6A2BB414}"/>
              </a:ext>
            </a:extLst>
          </p:cNvPr>
          <p:cNvSpPr txBox="1"/>
          <p:nvPr/>
        </p:nvSpPr>
        <p:spPr>
          <a:xfrm>
            <a:off x="8106836" y="740588"/>
            <a:ext cx="2597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After one specific measurement </a:t>
            </a:r>
          </a:p>
        </p:txBody>
      </p:sp>
      <p:sp>
        <p:nvSpPr>
          <p:cNvPr id="61" name="Arrow: Down 60">
            <a:extLst>
              <a:ext uri="{FF2B5EF4-FFF2-40B4-BE49-F238E27FC236}">
                <a16:creationId xmlns:a16="http://schemas.microsoft.com/office/drawing/2014/main" id="{EE5EE519-7C77-4DCF-97E8-75EDEA0F3329}"/>
              </a:ext>
            </a:extLst>
          </p:cNvPr>
          <p:cNvSpPr/>
          <p:nvPr/>
        </p:nvSpPr>
        <p:spPr>
          <a:xfrm>
            <a:off x="8622770" y="3383059"/>
            <a:ext cx="1359494" cy="338554"/>
          </a:xfrm>
          <a:prstGeom prst="down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4C3E28B-BAE2-4B1B-A79F-E31549C1DB7E}"/>
                  </a:ext>
                </a:extLst>
              </p:cNvPr>
              <p:cNvSpPr txBox="1"/>
              <p:nvPr/>
            </p:nvSpPr>
            <p:spPr>
              <a:xfrm>
                <a:off x="7676237" y="3897299"/>
                <a:ext cx="34589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Now if you measure above state in</a:t>
                </a:r>
                <a:r>
                  <a:rPr lang="en-US" sz="14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d>
                  </m:oMath>
                </a14:m>
                <a:r>
                  <a:rPr lang="en-US" sz="1400" dirty="0">
                    <a:solidFill>
                      <a:prstClr val="black"/>
                    </a:solidFill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e>
                    </m:d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4C3E28B-BAE2-4B1B-A79F-E31549C1D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237" y="3897299"/>
                <a:ext cx="3458960" cy="307777"/>
              </a:xfrm>
              <a:prstGeom prst="rect">
                <a:avLst/>
              </a:prstGeom>
              <a:blipFill>
                <a:blip r:embed="rId17"/>
                <a:stretch>
                  <a:fillRect l="-528" t="-101961" r="-8451" b="-156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C74EB47-C877-4C60-B3E5-83558829B77F}"/>
                  </a:ext>
                </a:extLst>
              </p:cNvPr>
              <p:cNvSpPr/>
              <p:nvPr/>
            </p:nvSpPr>
            <p:spPr>
              <a:xfrm>
                <a:off x="8146954" y="4440047"/>
                <a:ext cx="2366353" cy="600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d>
                      <m:r>
                        <a:rPr lang="en-US" sz="1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C74EB47-C877-4C60-B3E5-83558829B7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6954" y="4440047"/>
                <a:ext cx="2366353" cy="60099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D42D152-1DE3-40C0-B1D1-3D276861F850}"/>
                  </a:ext>
                </a:extLst>
              </p:cNvPr>
              <p:cNvSpPr txBox="1"/>
              <p:nvPr/>
            </p:nvSpPr>
            <p:spPr>
              <a:xfrm>
                <a:off x="8104355" y="5246361"/>
                <a:ext cx="2476960" cy="307777"/>
              </a:xfrm>
              <a:prstGeom prst="rect">
                <a:avLst/>
              </a:prstGeom>
              <a:solidFill>
                <a:srgbClr val="B7E0E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Superposition sate in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|+</m:t>
                        </m:r>
                      </m:e>
                    </m:d>
                  </m:oMath>
                </a14:m>
                <a:r>
                  <a:rPr lang="en-US" sz="1400" dirty="0">
                    <a:solidFill>
                      <a:prstClr val="black"/>
                    </a:solidFill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|−</m:t>
                        </m:r>
                      </m:e>
                    </m:d>
                  </m:oMath>
                </a14:m>
                <a:r>
                  <a:rPr lang="en-US" sz="1400" dirty="0">
                    <a:solidFill>
                      <a:prstClr val="black"/>
                    </a:solidFill>
                  </a:rPr>
                  <a:t> </a:t>
                </a:r>
                <a:endParaRPr lang="en-US" sz="1400" dirty="0"/>
              </a:p>
            </p:txBody>
          </p:sp>
        </mc:Choice>
        <mc:Fallback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D42D152-1DE3-40C0-B1D1-3D276861F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4355" y="5246361"/>
                <a:ext cx="2476960" cy="307777"/>
              </a:xfrm>
              <a:prstGeom prst="rect">
                <a:avLst/>
              </a:prstGeom>
              <a:blipFill>
                <a:blip r:embed="rId19"/>
                <a:stretch>
                  <a:fillRect l="-737" t="-104000" r="-12039" b="-16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>
            <a:extLst>
              <a:ext uri="{FF2B5EF4-FFF2-40B4-BE49-F238E27FC236}">
                <a16:creationId xmlns:a16="http://schemas.microsoft.com/office/drawing/2014/main" id="{3257A5C7-82EE-42E6-ACFA-A82DFDCADFC7}"/>
              </a:ext>
            </a:extLst>
          </p:cNvPr>
          <p:cNvSpPr txBox="1"/>
          <p:nvPr/>
        </p:nvSpPr>
        <p:spPr>
          <a:xfrm>
            <a:off x="2505395" y="6208567"/>
            <a:ext cx="6477208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Whether a state is considered a </a:t>
            </a:r>
            <a:r>
              <a:rPr lang="en-US" b="1" dirty="0"/>
              <a:t>pure state </a:t>
            </a:r>
            <a:r>
              <a:rPr lang="en-US" dirty="0"/>
              <a:t>or a </a:t>
            </a:r>
            <a:r>
              <a:rPr lang="en-US" b="1" dirty="0"/>
              <a:t>superposition state </a:t>
            </a:r>
            <a:r>
              <a:rPr lang="en-US" dirty="0"/>
              <a:t>depends on the measurement basis (or frame) used to observe it.</a:t>
            </a:r>
          </a:p>
        </p:txBody>
      </p:sp>
    </p:spTree>
    <p:extLst>
      <p:ext uri="{BB962C8B-B14F-4D97-AF65-F5344CB8AC3E}">
        <p14:creationId xmlns:p14="http://schemas.microsoft.com/office/powerpoint/2010/main" val="110637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28" grpId="0"/>
      <p:bldP spid="39" grpId="0" animBg="1"/>
      <p:bldP spid="40" grpId="0"/>
      <p:bldP spid="41" grpId="0" animBg="1"/>
      <p:bldP spid="42" grpId="0" animBg="1"/>
      <p:bldP spid="43" grpId="0"/>
      <p:bldP spid="44" grpId="0" animBg="1"/>
      <p:bldP spid="45" grpId="0" animBg="1"/>
      <p:bldP spid="46" grpId="0" animBg="1"/>
      <p:bldP spid="56" grpId="0"/>
      <p:bldP spid="60" grpId="0"/>
      <p:bldP spid="61" grpId="0" animBg="1"/>
      <p:bldP spid="62" grpId="0"/>
      <p:bldP spid="63" grpId="0"/>
      <p:bldP spid="64" grpId="0" animBg="1"/>
      <p:bldP spid="6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67729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44546A"/>
                </a:solidFill>
                <a:latin typeface="Comic Sans MS" panose="030F0702030302020204" pitchFamily="66" charset="0"/>
              </a:rPr>
              <a:t>Light-Polarization based Qubit</a:t>
            </a:r>
            <a:endParaRPr lang="en-US" sz="3600" dirty="0"/>
          </a:p>
        </p:txBody>
      </p:sp>
      <p:grpSp>
        <p:nvGrpSpPr>
          <p:cNvPr id="56" name="Group 55"/>
          <p:cNvGrpSpPr/>
          <p:nvPr/>
        </p:nvGrpSpPr>
        <p:grpSpPr>
          <a:xfrm>
            <a:off x="210311" y="1124182"/>
            <a:ext cx="5906069" cy="2856187"/>
            <a:chOff x="210311" y="1124182"/>
            <a:chExt cx="5906069" cy="28561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311" y="1646872"/>
              <a:ext cx="3485769" cy="233349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450592" y="2758756"/>
              <a:ext cx="1014984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Vertically polarized light wave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04672" y="1536192"/>
              <a:ext cx="89611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Vertical polarizer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75788" y="1124182"/>
              <a:ext cx="101955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Horizontal polarizer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2087427" y="1659302"/>
                  <a:ext cx="58477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𝑉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7427" y="1659302"/>
                  <a:ext cx="584775" cy="400110"/>
                </a:xfrm>
                <a:prstGeom prst="rect">
                  <a:avLst/>
                </a:prstGeom>
                <a:blipFill>
                  <a:blip r:embed="rId3"/>
                  <a:stretch>
                    <a:fillRect l="-16667" t="-122727" r="-84375" b="-18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/>
            <p:cNvSpPr txBox="1"/>
            <p:nvPr/>
          </p:nvSpPr>
          <p:spPr>
            <a:xfrm>
              <a:off x="4334565" y="1797802"/>
              <a:ext cx="1781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light wave behind Horizontal polarizer  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3831336" y="1859357"/>
              <a:ext cx="376683" cy="2242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3422142" y="6422549"/>
            <a:ext cx="5097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q5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7607412" y="631056"/>
            <a:ext cx="3779258" cy="2120568"/>
            <a:chOff x="7607412" y="631056"/>
            <a:chExt cx="3779258" cy="212056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/>
            <a:srcRect l="38239" t="253" r="44735" b="40942"/>
            <a:stretch/>
          </p:blipFill>
          <p:spPr>
            <a:xfrm>
              <a:off x="7816552" y="631056"/>
              <a:ext cx="713232" cy="212056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/>
            <a:srcRect l="22633" t="5565" r="55320" b="48286"/>
            <a:stretch/>
          </p:blipFill>
          <p:spPr>
            <a:xfrm>
              <a:off x="8470348" y="827198"/>
              <a:ext cx="923544" cy="1664208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9744125" y="1489567"/>
              <a:ext cx="429768" cy="530352"/>
              <a:chOff x="5934456" y="4480560"/>
              <a:chExt cx="429768" cy="530352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5942460" y="4576459"/>
                <a:ext cx="3113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endPara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lowchart: Delay 31"/>
              <p:cNvSpPr/>
              <p:nvPr/>
            </p:nvSpPr>
            <p:spPr>
              <a:xfrm>
                <a:off x="5934456" y="4480560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0487578" y="1585466"/>
              <a:ext cx="899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Yes/ No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120472" y="2372884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55830" y="859536"/>
              <a:ext cx="359986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7607412" y="1301415"/>
                  <a:ext cx="58477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𝑉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7412" y="1301415"/>
                  <a:ext cx="584775" cy="400110"/>
                </a:xfrm>
                <a:prstGeom prst="rect">
                  <a:avLst/>
                </a:prstGeom>
                <a:blipFill>
                  <a:blip r:embed="rId5"/>
                  <a:stretch>
                    <a:fillRect l="-17708" t="-122727" r="-83333" b="-18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6474495" y="2879327"/>
            <a:ext cx="4911208" cy="1685135"/>
            <a:chOff x="6474495" y="2879327"/>
            <a:chExt cx="4911208" cy="1685135"/>
          </a:xfrm>
        </p:grpSpPr>
        <p:grpSp>
          <p:nvGrpSpPr>
            <p:cNvPr id="61" name="Group 60"/>
            <p:cNvGrpSpPr/>
            <p:nvPr/>
          </p:nvGrpSpPr>
          <p:grpSpPr>
            <a:xfrm>
              <a:off x="6474495" y="2879327"/>
              <a:ext cx="4911208" cy="1685135"/>
              <a:chOff x="6474495" y="2879327"/>
              <a:chExt cx="4911208" cy="1685135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/>
              <a:srcRect t="5594" r="55340" b="48429"/>
              <a:stretch/>
            </p:blipFill>
            <p:spPr>
              <a:xfrm>
                <a:off x="7657201" y="2879327"/>
                <a:ext cx="1776205" cy="1574175"/>
              </a:xfrm>
              <a:prstGeom prst="rect">
                <a:avLst/>
              </a:prstGeom>
            </p:spPr>
          </p:pic>
          <p:grpSp>
            <p:nvGrpSpPr>
              <p:cNvPr id="25" name="Group 24"/>
              <p:cNvGrpSpPr/>
              <p:nvPr/>
            </p:nvGrpSpPr>
            <p:grpSpPr>
              <a:xfrm>
                <a:off x="9752129" y="3485882"/>
                <a:ext cx="429768" cy="530352"/>
                <a:chOff x="5934456" y="4480560"/>
                <a:chExt cx="429768" cy="530352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5942460" y="4576459"/>
                  <a:ext cx="31130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</a:t>
                  </a:r>
                  <a:endPara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lowchart: Delay 26"/>
                <p:cNvSpPr/>
                <p:nvPr/>
              </p:nvSpPr>
              <p:spPr>
                <a:xfrm>
                  <a:off x="5934456" y="4480560"/>
                  <a:ext cx="429768" cy="530352"/>
                </a:xfrm>
                <a:prstGeom prst="flowChartDelay">
                  <a:avLst/>
                </a:prstGeom>
                <a:noFill/>
                <a:ln w="28575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10486611" y="3551003"/>
                <a:ext cx="8990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Yes/ No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9194274" y="4333630"/>
                <a:ext cx="261610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ctangle 42"/>
                  <p:cNvSpPr/>
                  <p:nvPr/>
                </p:nvSpPr>
                <p:spPr>
                  <a:xfrm>
                    <a:off x="6474495" y="2961784"/>
                    <a:ext cx="1826462" cy="66460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𝑉</m:t>
                              </m:r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e>
                          </m:d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3" name="Rectangle 4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74495" y="2961784"/>
                    <a:ext cx="1826462" cy="66460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7" name="TextBox 36"/>
            <p:cNvSpPr txBox="1"/>
            <p:nvPr/>
          </p:nvSpPr>
          <p:spPr>
            <a:xfrm>
              <a:off x="7785038" y="4327568"/>
              <a:ext cx="877163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        </a:t>
              </a:r>
            </a:p>
          </p:txBody>
        </p:sp>
      </p:grpSp>
      <p:grpSp>
        <p:nvGrpSpPr>
          <p:cNvPr id="1024" name="Group 1023"/>
          <p:cNvGrpSpPr/>
          <p:nvPr/>
        </p:nvGrpSpPr>
        <p:grpSpPr>
          <a:xfrm>
            <a:off x="5812004" y="4659950"/>
            <a:ext cx="5687637" cy="2133118"/>
            <a:chOff x="5812004" y="4659950"/>
            <a:chExt cx="5687637" cy="21331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l="49188" t="-1" r="24181" b="47671"/>
            <a:stretch/>
          </p:blipFill>
          <p:spPr>
            <a:xfrm>
              <a:off x="8376126" y="4659950"/>
              <a:ext cx="1115568" cy="188707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r="76227" b="41196"/>
            <a:stretch/>
          </p:blipFill>
          <p:spPr>
            <a:xfrm>
              <a:off x="7380098" y="4659950"/>
              <a:ext cx="995806" cy="212056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777159" y="6423736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5812004" y="5321361"/>
                  <a:ext cx="1789913" cy="727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</m:e>
                            </m:rad>
                          </m:den>
                        </m:f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𝑉</m:t>
                            </m:r>
                          </m:e>
                        </m:d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</m:e>
                            </m:rad>
                          </m:den>
                        </m:f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𝐻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2004" y="5321361"/>
                  <a:ext cx="1789913" cy="72782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0" name="Group 49"/>
            <p:cNvGrpSpPr/>
            <p:nvPr/>
          </p:nvGrpSpPr>
          <p:grpSpPr>
            <a:xfrm>
              <a:off x="9760133" y="5597645"/>
              <a:ext cx="429768" cy="530352"/>
              <a:chOff x="5934456" y="4480560"/>
              <a:chExt cx="429768" cy="530352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5942460" y="4576459"/>
                <a:ext cx="3113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endPara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lowchart: Delay 51"/>
              <p:cNvSpPr/>
              <p:nvPr/>
            </p:nvSpPr>
            <p:spPr>
              <a:xfrm>
                <a:off x="5934456" y="4480560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10600549" y="5600148"/>
              <a:ext cx="899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Yes/ No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232334" y="4382526"/>
            <a:ext cx="3491571" cy="2124462"/>
            <a:chOff x="1232334" y="4382526"/>
            <a:chExt cx="3491571" cy="212446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l="39195" r="25539" b="41196"/>
            <a:stretch/>
          </p:blipFill>
          <p:spPr>
            <a:xfrm>
              <a:off x="1503674" y="4382526"/>
              <a:ext cx="1477270" cy="2120568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3206039" y="5272920"/>
              <a:ext cx="429768" cy="530352"/>
              <a:chOff x="5934456" y="4480560"/>
              <a:chExt cx="429768" cy="530352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5942460" y="4576459"/>
                <a:ext cx="3113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endPara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lowchart: Delay 40"/>
              <p:cNvSpPr/>
              <p:nvPr/>
            </p:nvSpPr>
            <p:spPr>
              <a:xfrm>
                <a:off x="5934456" y="4480560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1319679" y="4602943"/>
              <a:ext cx="359986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395855" y="6276156"/>
              <a:ext cx="46679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1232334" y="5127677"/>
                  <a:ext cx="58477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𝑉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2334" y="5127677"/>
                  <a:ext cx="584775" cy="400110"/>
                </a:xfrm>
                <a:prstGeom prst="rect">
                  <a:avLst/>
                </a:prstGeom>
                <a:blipFill>
                  <a:blip r:embed="rId8"/>
                  <a:stretch>
                    <a:fillRect l="-16667" t="-122727" r="-84375" b="-18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TextBox 54"/>
            <p:cNvSpPr txBox="1"/>
            <p:nvPr/>
          </p:nvSpPr>
          <p:spPr>
            <a:xfrm>
              <a:off x="3824813" y="5386668"/>
              <a:ext cx="899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Yes/ No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0452968" y="1937751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?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345671" y="3793086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?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415235" y="5864523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?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700641" y="5700058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8227" y="3653952"/>
            <a:ext cx="3754233" cy="369332"/>
          </a:xfrm>
          <a:prstGeom prst="rect">
            <a:avLst/>
          </a:prstGeom>
          <a:solidFill>
            <a:srgbClr val="CCFF99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passes through crossed polarizer</a:t>
            </a:r>
          </a:p>
        </p:txBody>
      </p:sp>
    </p:spTree>
    <p:extLst>
      <p:ext uri="{BB962C8B-B14F-4D97-AF65-F5344CB8AC3E}">
        <p14:creationId xmlns:p14="http://schemas.microsoft.com/office/powerpoint/2010/main" val="219064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7" grpId="0"/>
      <p:bldP spid="58" grpId="0"/>
      <p:bldP spid="59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E52C5B-0F8F-4CCC-8EBF-15EA09FC80D5}"/>
              </a:ext>
            </a:extLst>
          </p:cNvPr>
          <p:cNvSpPr txBox="1"/>
          <p:nvPr/>
        </p:nvSpPr>
        <p:spPr>
          <a:xfrm>
            <a:off x="1266737" y="1031846"/>
            <a:ext cx="157152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Grading Policy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90565C-9D00-42E2-8A75-709497033F14}"/>
              </a:ext>
            </a:extLst>
          </p:cNvPr>
          <p:cNvSpPr/>
          <p:nvPr/>
        </p:nvSpPr>
        <p:spPr>
          <a:xfrm>
            <a:off x="1009475" y="195167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Low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	Quizzes		12%</a:t>
            </a:r>
            <a:endParaRPr lang="en-US" sz="2400" dirty="0">
              <a:latin typeface="New York"/>
              <a:ea typeface="Times New Roman" panose="02020603050405020304" pitchFamily="18" charset="0"/>
              <a:cs typeface="Traditional Arabic" panose="02020603050405020304" pitchFamily="18" charset="-78"/>
            </a:endParaRPr>
          </a:p>
          <a:p>
            <a:pPr marL="457200" marR="0" indent="457200" algn="justLow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Homework	18%</a:t>
            </a:r>
            <a:endParaRPr lang="en-US" sz="2400" dirty="0">
              <a:latin typeface="New York"/>
              <a:ea typeface="Times New Roman" panose="02020603050405020304" pitchFamily="18" charset="0"/>
              <a:cs typeface="Traditional Arabic" panose="02020603050405020304" pitchFamily="18" charset="-78"/>
            </a:endParaRPr>
          </a:p>
          <a:p>
            <a:pPr marL="1828800" marR="0" indent="-914400" algn="justLow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Midterm Exam        30%</a:t>
            </a:r>
            <a:endParaRPr lang="en-US" sz="2400" dirty="0">
              <a:latin typeface="New York"/>
              <a:ea typeface="Times New Roman" panose="02020603050405020304" pitchFamily="18" charset="0"/>
              <a:cs typeface="Traditional Arabic" panose="02020603050405020304" pitchFamily="18" charset="-78"/>
            </a:endParaRPr>
          </a:p>
          <a:p>
            <a:pPr marL="1828800" marR="0" indent="-914400" algn="justLow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Final Exam              40%</a:t>
            </a:r>
            <a:endParaRPr lang="en-US" sz="2400" dirty="0">
              <a:effectLst/>
              <a:latin typeface="New York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23415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677291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44546A"/>
                </a:solidFill>
                <a:latin typeface="Comic Sans MS" panose="030F0702030302020204" pitchFamily="66" charset="0"/>
              </a:rPr>
              <a:t>Light-Polarization based Qubit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7" y="1646872"/>
            <a:ext cx="3485769" cy="23334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7168" y="2758756"/>
            <a:ext cx="101498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Vertically polarized light wave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1248" y="1536192"/>
            <a:ext cx="8961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Vertical polarizer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12364" y="1124182"/>
            <a:ext cx="10195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Horizontal polarizer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4803" y="3653952"/>
            <a:ext cx="3754233" cy="369332"/>
          </a:xfrm>
          <a:prstGeom prst="rect">
            <a:avLst/>
          </a:prstGeom>
          <a:solidFill>
            <a:srgbClr val="CCFF99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passes through crossed polarizer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124003" y="1659302"/>
                <a:ext cx="584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03" y="1659302"/>
                <a:ext cx="584775" cy="400110"/>
              </a:xfrm>
              <a:prstGeom prst="rect">
                <a:avLst/>
              </a:prstGeom>
              <a:blipFill>
                <a:blip r:embed="rId3"/>
                <a:stretch>
                  <a:fillRect l="-16667" t="-122727" r="-84375" b="-18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252269" y="1797802"/>
            <a:ext cx="1781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light wave behind Horizontal polarizer 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867912" y="1859357"/>
            <a:ext cx="376683" cy="2242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906" y="794619"/>
            <a:ext cx="3977187" cy="34238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b="41196"/>
          <a:stretch/>
        </p:blipFill>
        <p:spPr>
          <a:xfrm>
            <a:off x="817874" y="4528457"/>
            <a:ext cx="4188980" cy="212056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422142" y="6422549"/>
            <a:ext cx="5097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867385" y="5218056"/>
            <a:ext cx="1229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light ??? 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5219640" y="4745736"/>
            <a:ext cx="393192" cy="1787200"/>
          </a:xfrm>
          <a:prstGeom prst="rightArrow">
            <a:avLst/>
          </a:prstGeom>
          <a:noFill/>
          <a:ln w="28575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218810" y="4449638"/>
            <a:ext cx="4542711" cy="2133118"/>
            <a:chOff x="6218810" y="4449638"/>
            <a:chExt cx="4542711" cy="21331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l="50176" t="52878" b="3040"/>
            <a:stretch/>
          </p:blipFill>
          <p:spPr>
            <a:xfrm>
              <a:off x="8411895" y="4745736"/>
              <a:ext cx="2089811" cy="159097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l="49188" t="-1" r="24181" b="47671"/>
            <a:stretch/>
          </p:blipFill>
          <p:spPr>
            <a:xfrm>
              <a:off x="9645953" y="4449638"/>
              <a:ext cx="1115568" cy="188707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r="45109" b="41196"/>
            <a:stretch/>
          </p:blipFill>
          <p:spPr>
            <a:xfrm>
              <a:off x="6218810" y="4449638"/>
              <a:ext cx="2299372" cy="212056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486470" y="4512238"/>
              <a:ext cx="9703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Polarizer 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615871" y="6213424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83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888455" y="2498489"/>
            <a:ext cx="4932215" cy="2705343"/>
            <a:chOff x="74639" y="2498489"/>
            <a:chExt cx="4932215" cy="270534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b="41196"/>
            <a:stretch/>
          </p:blipFill>
          <p:spPr>
            <a:xfrm>
              <a:off x="817874" y="2498489"/>
              <a:ext cx="4188980" cy="212056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422142" y="4392581"/>
              <a:ext cx="50977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q5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4639" y="4619057"/>
              <a:ext cx="17541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Incoming light can be a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single photon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677291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44546A"/>
                </a:solidFill>
                <a:latin typeface="Comic Sans MS" panose="030F0702030302020204" pitchFamily="66" charset="0"/>
              </a:rPr>
              <a:t>Polarization-light based Qubit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1020378" y="3144664"/>
            <a:ext cx="1218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Horizontally polarized Light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5539680" y="2752344"/>
            <a:ext cx="393192" cy="1787200"/>
          </a:xfrm>
          <a:prstGeom prst="rightArrow">
            <a:avLst/>
          </a:prstGeom>
          <a:noFill/>
          <a:ln w="28575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711637" y="3311199"/>
                <a:ext cx="5847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1637" y="3311199"/>
                <a:ext cx="584775" cy="400110"/>
              </a:xfrm>
              <a:prstGeom prst="rect">
                <a:avLst/>
              </a:prstGeom>
              <a:blipFill>
                <a:blip r:embed="rId3"/>
                <a:stretch>
                  <a:fillRect l="-17708" t="-122727" r="-83333" b="-18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6218810" y="2419670"/>
            <a:ext cx="4542711" cy="2120568"/>
            <a:chOff x="6218810" y="2419670"/>
            <a:chExt cx="4542711" cy="212056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l="50176" t="52878" b="3040"/>
            <a:stretch/>
          </p:blipFill>
          <p:spPr>
            <a:xfrm>
              <a:off x="8411895" y="2715768"/>
              <a:ext cx="2089811" cy="159097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49188" t="-1" r="24181" b="47671"/>
            <a:stretch/>
          </p:blipFill>
          <p:spPr>
            <a:xfrm>
              <a:off x="9645953" y="2419670"/>
              <a:ext cx="1115568" cy="188707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r="45109" b="41196"/>
            <a:stretch/>
          </p:blipFill>
          <p:spPr>
            <a:xfrm>
              <a:off x="6218810" y="2419670"/>
              <a:ext cx="2299372" cy="212056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486470" y="2482270"/>
              <a:ext cx="9703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Polarizer 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7721256" y="3209258"/>
                  <a:ext cx="58477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𝑉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1256" y="3209258"/>
                  <a:ext cx="584775" cy="400110"/>
                </a:xfrm>
                <a:prstGeom prst="rect">
                  <a:avLst/>
                </a:prstGeom>
                <a:blipFill>
                  <a:blip r:embed="rId5"/>
                  <a:stretch>
                    <a:fillRect l="-17708" t="-122727" r="-83333" b="-18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/>
            <p:cNvSpPr txBox="1"/>
            <p:nvPr/>
          </p:nvSpPr>
          <p:spPr>
            <a:xfrm>
              <a:off x="9642904" y="4170906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670113" y="3757029"/>
            <a:ext cx="2087702" cy="2004849"/>
            <a:chOff x="8670113" y="3757029"/>
            <a:chExt cx="2087702" cy="2004849"/>
          </a:xfrm>
        </p:grpSpPr>
        <p:grpSp>
          <p:nvGrpSpPr>
            <p:cNvPr id="38" name="Group 37"/>
            <p:cNvGrpSpPr/>
            <p:nvPr/>
          </p:nvGrpSpPr>
          <p:grpSpPr>
            <a:xfrm>
              <a:off x="8670113" y="3757029"/>
              <a:ext cx="1991791" cy="1446633"/>
              <a:chOff x="8670113" y="3757029"/>
              <a:chExt cx="1991791" cy="144663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Rectangle 24"/>
                  <p:cNvSpPr/>
                  <p:nvPr/>
                </p:nvSpPr>
                <p:spPr>
                  <a:xfrm>
                    <a:off x="8670113" y="4475578"/>
                    <a:ext cx="1991791" cy="72808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r>
                            <a:rPr kumimoji="0" lang="en-US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𝑉</m:t>
                              </m:r>
                            </m:e>
                          </m:d>
                        </m:oMath>
                      </m:oMathPara>
                    </a14:m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5" name="Rectangle 2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70113" y="4475578"/>
                    <a:ext cx="1991791" cy="72808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Straight Arrow Connector 31"/>
              <p:cNvCxnSpPr/>
              <p:nvPr/>
            </p:nvCxnSpPr>
            <p:spPr>
              <a:xfrm flipH="1" flipV="1">
                <a:off x="9528048" y="3757029"/>
                <a:ext cx="114856" cy="86593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8702460" y="5177103"/>
              <a:ext cx="20553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Superposition state of polarized light,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 panose="05050102010706020507" pitchFamily="18" charset="2"/>
                </a:rPr>
                <a:t>=45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0855786" y="3923171"/>
            <a:ext cx="1382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507277" y="3311199"/>
                <a:ext cx="6097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277" y="3311199"/>
                <a:ext cx="609782" cy="400110"/>
              </a:xfrm>
              <a:prstGeom prst="rect">
                <a:avLst/>
              </a:prstGeom>
              <a:blipFill>
                <a:blip r:embed="rId7"/>
                <a:stretch>
                  <a:fillRect l="-12000" t="-122727" r="-81000" b="-18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-32764" y="3313641"/>
                <a:ext cx="1826462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764" y="3313641"/>
                <a:ext cx="1826462" cy="6646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246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35" grpId="0"/>
      <p:bldP spid="2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7965"/>
            <a:ext cx="10515600" cy="7778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44546A"/>
                </a:solidFill>
                <a:latin typeface="Comic Sans MS" panose="030F0702030302020204" pitchFamily="66" charset="0"/>
              </a:rPr>
              <a:t>Light-Polarization based Qubit</a:t>
            </a:r>
            <a:br>
              <a:rPr lang="en-US" b="1" dirty="0">
                <a:solidFill>
                  <a:srgbClr val="44546A"/>
                </a:solidFill>
                <a:latin typeface="Comic Sans MS" panose="030F0702030302020204" pitchFamily="66" charset="0"/>
              </a:rPr>
            </a:br>
            <a:r>
              <a:rPr lang="en-US" sz="2000" b="1" dirty="0">
                <a:solidFill>
                  <a:srgbClr val="44546A"/>
                </a:solidFill>
                <a:latin typeface="Comic Sans MS" panose="030F0702030302020204" pitchFamily="66" charset="0"/>
              </a:rPr>
              <a:t>(beam splitter that polarizes the light)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3960928" y="1100745"/>
                <a:ext cx="4526175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We can use either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e>
                    </m:d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or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𝑉</m:t>
                            </m:r>
                          </m:e>
                        </m:d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</m:e>
                    </m:d>
                    <m:d>
                      <m:dPr>
                        <m:begChr m:val="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𝐻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notation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928" y="1100745"/>
                <a:ext cx="4526175" cy="369332"/>
              </a:xfrm>
              <a:prstGeom prst="rect">
                <a:avLst/>
              </a:prstGeom>
              <a:blipFill>
                <a:blip r:embed="rId2"/>
                <a:stretch>
                  <a:fillRect l="-1213" t="-121667" r="-674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" name="Group 101"/>
          <p:cNvGrpSpPr/>
          <p:nvPr/>
        </p:nvGrpSpPr>
        <p:grpSpPr>
          <a:xfrm>
            <a:off x="5583936" y="2066544"/>
            <a:ext cx="3207775" cy="1344168"/>
            <a:chOff x="5583936" y="2066544"/>
            <a:chExt cx="3207775" cy="13441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5701502" y="2340595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1502" y="2340595"/>
                  <a:ext cx="522514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19767" t="-119672" r="-90698" b="-1836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Cube 29"/>
            <p:cNvSpPr/>
            <p:nvPr/>
          </p:nvSpPr>
          <p:spPr>
            <a:xfrm>
              <a:off x="6864096" y="2066544"/>
              <a:ext cx="521208" cy="1344168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5583936" y="2719070"/>
              <a:ext cx="1280160" cy="520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6864096" y="2459736"/>
              <a:ext cx="393192" cy="241047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09232" y="2723492"/>
              <a:ext cx="448056" cy="27131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7339584" y="2395728"/>
              <a:ext cx="969264" cy="182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7339584" y="2978023"/>
              <a:ext cx="969264" cy="18288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/>
                <p:cNvSpPr/>
                <p:nvPr/>
              </p:nvSpPr>
              <p:spPr>
                <a:xfrm>
                  <a:off x="7599535" y="2078014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9535" y="2078014"/>
                  <a:ext cx="522514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1176" t="-121667" r="-91765" b="-18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7594310" y="2662054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4310" y="2662054"/>
                  <a:ext cx="522514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0930" t="-121667" r="-89535" b="-18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up 43"/>
            <p:cNvGrpSpPr/>
            <p:nvPr/>
          </p:nvGrpSpPr>
          <p:grpSpPr>
            <a:xfrm>
              <a:off x="8395710" y="2764707"/>
              <a:ext cx="396001" cy="460205"/>
              <a:chOff x="5934456" y="4480560"/>
              <a:chExt cx="429768" cy="530352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5942460" y="4555384"/>
                <a:ext cx="412654" cy="390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46" name="Flowchart: Delay 45"/>
              <p:cNvSpPr/>
              <p:nvPr/>
            </p:nvSpPr>
            <p:spPr>
              <a:xfrm>
                <a:off x="5934456" y="4480560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8388335" y="2147903"/>
              <a:ext cx="396001" cy="460205"/>
              <a:chOff x="5934456" y="4480560"/>
              <a:chExt cx="429768" cy="530352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5942460" y="4555384"/>
                <a:ext cx="3802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49" name="Flowchart: Delay 48"/>
              <p:cNvSpPr/>
              <p:nvPr/>
            </p:nvSpPr>
            <p:spPr>
              <a:xfrm>
                <a:off x="5934456" y="4480560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0" name="TextBox 49"/>
          <p:cNvSpPr txBox="1"/>
          <p:nvPr/>
        </p:nvSpPr>
        <p:spPr>
          <a:xfrm>
            <a:off x="9459468" y="2093336"/>
            <a:ext cx="22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detector will click: D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D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both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262872" y="5870942"/>
            <a:ext cx="2221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detector will click: D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D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both</a:t>
            </a:r>
          </a:p>
        </p:txBody>
      </p:sp>
      <p:grpSp>
        <p:nvGrpSpPr>
          <p:cNvPr id="103" name="Group 102"/>
          <p:cNvGrpSpPr/>
          <p:nvPr/>
        </p:nvGrpSpPr>
        <p:grpSpPr>
          <a:xfrm>
            <a:off x="5473661" y="4200716"/>
            <a:ext cx="5740663" cy="1600200"/>
            <a:chOff x="5473661" y="4200716"/>
            <a:chExt cx="5740663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/>
                <p:cNvSpPr/>
                <p:nvPr/>
              </p:nvSpPr>
              <p:spPr>
                <a:xfrm>
                  <a:off x="5591227" y="4483911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Rectangle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1227" y="4483911"/>
                  <a:ext cx="522514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9767" t="-121667" r="-90698" b="-18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Cube 51"/>
            <p:cNvSpPr/>
            <p:nvPr/>
          </p:nvSpPr>
          <p:spPr>
            <a:xfrm>
              <a:off x="6753821" y="4200716"/>
              <a:ext cx="521208" cy="1344168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V="1">
              <a:off x="5473661" y="4853242"/>
              <a:ext cx="1280160" cy="520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6753821" y="4593908"/>
              <a:ext cx="393192" cy="241047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6698957" y="4857664"/>
              <a:ext cx="448056" cy="27131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7229309" y="4529900"/>
              <a:ext cx="969264" cy="182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7229309" y="5112195"/>
              <a:ext cx="969264" cy="18288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7489260" y="4212186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9260" y="4212186"/>
                  <a:ext cx="522514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21176" t="-119672" r="-91765" b="-1836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/>
                <p:cNvSpPr/>
                <p:nvPr/>
              </p:nvSpPr>
              <p:spPr>
                <a:xfrm>
                  <a:off x="7484035" y="4796226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9" name="Rectangle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4035" y="4796226"/>
                  <a:ext cx="522514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21176" t="-121667" r="-91765" b="-18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0" name="Group 59"/>
            <p:cNvGrpSpPr/>
            <p:nvPr/>
          </p:nvGrpSpPr>
          <p:grpSpPr>
            <a:xfrm>
              <a:off x="10818323" y="5154911"/>
              <a:ext cx="396001" cy="460205"/>
              <a:chOff x="5934456" y="4480560"/>
              <a:chExt cx="429768" cy="530352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5942460" y="4555384"/>
                <a:ext cx="412654" cy="390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62" name="Flowchart: Delay 61"/>
              <p:cNvSpPr/>
              <p:nvPr/>
            </p:nvSpPr>
            <p:spPr>
              <a:xfrm>
                <a:off x="5934456" y="4480560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10810948" y="4538107"/>
              <a:ext cx="396001" cy="460205"/>
              <a:chOff x="5934456" y="4480560"/>
              <a:chExt cx="429768" cy="530352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5942460" y="4555384"/>
                <a:ext cx="3802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65" name="Flowchart: Delay 64"/>
              <p:cNvSpPr/>
              <p:nvPr/>
            </p:nvSpPr>
            <p:spPr>
              <a:xfrm>
                <a:off x="5934456" y="4480560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8" name="Cube 67"/>
            <p:cNvSpPr/>
            <p:nvPr/>
          </p:nvSpPr>
          <p:spPr>
            <a:xfrm>
              <a:off x="9341573" y="4456748"/>
              <a:ext cx="521208" cy="1344168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8291373" y="5109274"/>
              <a:ext cx="1057984" cy="520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9341573" y="4849940"/>
              <a:ext cx="393192" cy="241047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9286709" y="5113696"/>
              <a:ext cx="448056" cy="27131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V="1">
              <a:off x="9817061" y="4785932"/>
              <a:ext cx="969264" cy="182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V="1">
              <a:off x="9817061" y="5368227"/>
              <a:ext cx="969264" cy="18288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10077012" y="4468218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4" name="Rectangle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7012" y="4468218"/>
                  <a:ext cx="522514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9767" t="-119672" r="-90698" b="-1836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/>
                <p:cNvSpPr/>
                <p:nvPr/>
              </p:nvSpPr>
              <p:spPr>
                <a:xfrm>
                  <a:off x="10071787" y="5052258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5" name="Rectangle 7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1787" y="5052258"/>
                  <a:ext cx="522514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9767" t="-121667" r="-90698" b="-18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Diagonal Stripe 75"/>
            <p:cNvSpPr/>
            <p:nvPr/>
          </p:nvSpPr>
          <p:spPr>
            <a:xfrm rot="2339882" flipH="1">
              <a:off x="8056457" y="4373143"/>
              <a:ext cx="309742" cy="365426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2871975" y="5874360"/>
            <a:ext cx="22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detector will click: D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D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both</a:t>
            </a:r>
          </a:p>
        </p:txBody>
      </p:sp>
      <p:grpSp>
        <p:nvGrpSpPr>
          <p:cNvPr id="101" name="Group 100"/>
          <p:cNvGrpSpPr/>
          <p:nvPr/>
        </p:nvGrpSpPr>
        <p:grpSpPr>
          <a:xfrm>
            <a:off x="588881" y="4333253"/>
            <a:ext cx="3713814" cy="1365010"/>
            <a:chOff x="588881" y="4333253"/>
            <a:chExt cx="3713814" cy="1365010"/>
          </a:xfrm>
        </p:grpSpPr>
        <p:sp>
          <p:nvSpPr>
            <p:cNvPr id="78" name="Cube 77"/>
            <p:cNvSpPr/>
            <p:nvPr/>
          </p:nvSpPr>
          <p:spPr>
            <a:xfrm>
              <a:off x="2375080" y="4354095"/>
              <a:ext cx="521208" cy="1344168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 flipV="1">
              <a:off x="1094920" y="5006621"/>
              <a:ext cx="1280160" cy="520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2375080" y="4747287"/>
              <a:ext cx="393192" cy="241047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2320216" y="5011043"/>
              <a:ext cx="448056" cy="27131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2850568" y="4683279"/>
              <a:ext cx="969264" cy="182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2850568" y="5265574"/>
              <a:ext cx="969264" cy="18288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/>
                <p:cNvSpPr/>
                <p:nvPr/>
              </p:nvSpPr>
              <p:spPr>
                <a:xfrm>
                  <a:off x="3110519" y="4365565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4" name="Rectangle 8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0519" y="4365565"/>
                  <a:ext cx="522514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9767" t="-119672" r="-90698" b="-1836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/>
                <p:cNvSpPr/>
                <p:nvPr/>
              </p:nvSpPr>
              <p:spPr>
                <a:xfrm>
                  <a:off x="3105294" y="4949605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5" name="Rectangle 8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5294" y="4949605"/>
                  <a:ext cx="522514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19767" t="-119672" r="-90698" b="-1836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6" name="Group 85"/>
            <p:cNvGrpSpPr/>
            <p:nvPr/>
          </p:nvGrpSpPr>
          <p:grpSpPr>
            <a:xfrm>
              <a:off x="3906694" y="5052258"/>
              <a:ext cx="396001" cy="460205"/>
              <a:chOff x="5934456" y="4480560"/>
              <a:chExt cx="429768" cy="530352"/>
            </a:xfrm>
          </p:grpSpPr>
          <p:sp>
            <p:nvSpPr>
              <p:cNvPr id="87" name="TextBox 86"/>
              <p:cNvSpPr txBox="1"/>
              <p:nvPr/>
            </p:nvSpPr>
            <p:spPr>
              <a:xfrm>
                <a:off x="5942460" y="4555384"/>
                <a:ext cx="412654" cy="390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88" name="Flowchart: Delay 87"/>
              <p:cNvSpPr/>
              <p:nvPr/>
            </p:nvSpPr>
            <p:spPr>
              <a:xfrm>
                <a:off x="5934456" y="4480560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3899319" y="4435454"/>
              <a:ext cx="396001" cy="460205"/>
              <a:chOff x="5934456" y="4480560"/>
              <a:chExt cx="429768" cy="530352"/>
            </a:xfrm>
          </p:grpSpPr>
          <p:sp>
            <p:nvSpPr>
              <p:cNvPr id="90" name="TextBox 89"/>
              <p:cNvSpPr txBox="1"/>
              <p:nvPr/>
            </p:nvSpPr>
            <p:spPr>
              <a:xfrm>
                <a:off x="5942460" y="4555384"/>
                <a:ext cx="3802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91" name="Flowchart: Delay 90"/>
              <p:cNvSpPr/>
              <p:nvPr/>
            </p:nvSpPr>
            <p:spPr>
              <a:xfrm>
                <a:off x="5934456" y="4480560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tangle 92"/>
                <p:cNvSpPr/>
                <p:nvPr/>
              </p:nvSpPr>
              <p:spPr>
                <a:xfrm>
                  <a:off x="588881" y="4333253"/>
                  <a:ext cx="1719766" cy="6646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d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3" name="Rectangle 9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881" y="4333253"/>
                  <a:ext cx="1719766" cy="66460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/>
              <p:cNvSpPr/>
              <p:nvPr/>
            </p:nvSpPr>
            <p:spPr>
              <a:xfrm>
                <a:off x="5967464" y="4483910"/>
                <a:ext cx="811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4" name="Rectangle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464" y="4483910"/>
                <a:ext cx="811311" cy="369332"/>
              </a:xfrm>
              <a:prstGeom prst="rect">
                <a:avLst/>
              </a:prstGeom>
              <a:blipFill>
                <a:blip r:embed="rId14"/>
                <a:stretch>
                  <a:fillRect t="-121667" r="-57895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9" name="Group 98"/>
          <p:cNvGrpSpPr/>
          <p:nvPr/>
        </p:nvGrpSpPr>
        <p:grpSpPr>
          <a:xfrm>
            <a:off x="356981" y="1370949"/>
            <a:ext cx="3410347" cy="2363950"/>
            <a:chOff x="356981" y="1370949"/>
            <a:chExt cx="3410347" cy="2363950"/>
          </a:xfrm>
        </p:grpSpPr>
        <p:sp>
          <p:nvSpPr>
            <p:cNvPr id="4" name="Cube 3"/>
            <p:cNvSpPr/>
            <p:nvPr/>
          </p:nvSpPr>
          <p:spPr>
            <a:xfrm>
              <a:off x="2322576" y="2066544"/>
              <a:ext cx="521208" cy="1344168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1042416" y="2719070"/>
              <a:ext cx="1280160" cy="520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322576" y="2459736"/>
              <a:ext cx="393192" cy="241047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267712" y="2723492"/>
              <a:ext cx="448056" cy="27131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798064" y="2423160"/>
              <a:ext cx="969264" cy="182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2798064" y="2959735"/>
              <a:ext cx="969264" cy="18288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058015" y="2114590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8015" y="2114590"/>
                  <a:ext cx="522514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1176" t="-121667" r="-91765" b="-18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3052790" y="2662054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2790" y="2662054"/>
                  <a:ext cx="522514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0930" t="-121667" r="-89535" b="-18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/>
            <p:cNvSpPr txBox="1"/>
            <p:nvPr/>
          </p:nvSpPr>
          <p:spPr>
            <a:xfrm>
              <a:off x="356981" y="1370949"/>
              <a:ext cx="23587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Polarized Beam Splitter</a:t>
              </a:r>
            </a:p>
          </p:txBody>
        </p:sp>
        <p:cxnSp>
          <p:nvCxnSpPr>
            <p:cNvPr id="26" name="Curved Connector 25"/>
            <p:cNvCxnSpPr/>
            <p:nvPr/>
          </p:nvCxnSpPr>
          <p:spPr>
            <a:xfrm>
              <a:off x="1429393" y="1665990"/>
              <a:ext cx="865751" cy="760075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2137903" y="3365567"/>
              <a:ext cx="867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HV - BS</a:t>
              </a: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4294301" y="448060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294301" y="509769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1221699" y="5200347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100%</a:t>
            </a:r>
          </a:p>
        </p:txBody>
      </p:sp>
      <p:sp>
        <p:nvSpPr>
          <p:cNvPr id="3" name="Rectangle 2"/>
          <p:cNvSpPr/>
          <p:nvPr/>
        </p:nvSpPr>
        <p:spPr>
          <a:xfrm>
            <a:off x="11261813" y="4598211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0%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8813779" y="279242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0%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8789885" y="2190291"/>
            <a:ext cx="700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100%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" name="Ink 6"/>
              <p14:cNvContentPartPr/>
              <p14:nvPr/>
            </p14:nvContentPartPr>
            <p14:xfrm>
              <a:off x="4505544" y="5593032"/>
              <a:ext cx="47520" cy="169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95464" y="5583312"/>
                <a:ext cx="6732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Ink 9"/>
              <p14:cNvContentPartPr/>
              <p14:nvPr/>
            </p14:nvContentPartPr>
            <p14:xfrm>
              <a:off x="3145464" y="3364632"/>
              <a:ext cx="49320" cy="1760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133584" y="3354552"/>
                <a:ext cx="75240" cy="20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608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6" grpId="0"/>
      <p:bldP spid="92" grpId="0"/>
      <p:bldP spid="94" grpId="0"/>
      <p:bldP spid="96" grpId="0"/>
      <p:bldP spid="97" grpId="0"/>
      <p:bldP spid="98" grpId="0"/>
      <p:bldP spid="3" grpId="0"/>
      <p:bldP spid="107" grpId="0"/>
      <p:bldP spid="10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44546A"/>
                </a:solidFill>
                <a:latin typeface="Comic Sans MS" panose="030F0702030302020204" pitchFamily="66" charset="0"/>
              </a:rPr>
              <a:t>Light-Polarization based Qubit</a:t>
            </a:r>
            <a:br>
              <a:rPr lang="en-US" b="1" dirty="0">
                <a:solidFill>
                  <a:srgbClr val="44546A"/>
                </a:solidFill>
                <a:latin typeface="Comic Sans MS" panose="030F0702030302020204" pitchFamily="66" charset="0"/>
              </a:rPr>
            </a:br>
            <a:r>
              <a:rPr lang="en-US" sz="2000" b="1" dirty="0">
                <a:solidFill>
                  <a:srgbClr val="44546A"/>
                </a:solidFill>
                <a:latin typeface="Comic Sans MS" panose="030F0702030302020204" pitchFamily="66" charset="0"/>
              </a:rPr>
              <a:t>(beam splitter that polarizes the light)</a:t>
            </a:r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367365" y="1263370"/>
            <a:ext cx="3410347" cy="2406889"/>
            <a:chOff x="1367365" y="1263370"/>
            <a:chExt cx="3410347" cy="2406889"/>
          </a:xfrm>
        </p:grpSpPr>
        <p:sp>
          <p:nvSpPr>
            <p:cNvPr id="96" name="Cube 95"/>
            <p:cNvSpPr/>
            <p:nvPr/>
          </p:nvSpPr>
          <p:spPr>
            <a:xfrm>
              <a:off x="3332960" y="1958965"/>
              <a:ext cx="521208" cy="1344168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 flipV="1">
              <a:off x="2052800" y="2611491"/>
              <a:ext cx="1280160" cy="520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3332960" y="2352157"/>
              <a:ext cx="393192" cy="241047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278096" y="2615913"/>
              <a:ext cx="448056" cy="27131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3808448" y="2315581"/>
              <a:ext cx="969264" cy="182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V="1">
              <a:off x="3808448" y="2852156"/>
              <a:ext cx="969264" cy="18288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/>
                <p:cNvSpPr/>
                <p:nvPr/>
              </p:nvSpPr>
              <p:spPr>
                <a:xfrm>
                  <a:off x="4068399" y="2007011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2" name="Rectangle 10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8399" y="2007011"/>
                  <a:ext cx="522514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19767" t="-119672" r="-90698" b="-1836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/>
                <p:cNvSpPr/>
                <p:nvPr/>
              </p:nvSpPr>
              <p:spPr>
                <a:xfrm>
                  <a:off x="4063174" y="2554475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3" name="Rectangle 10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3174" y="2554475"/>
                  <a:ext cx="522514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21176" t="-119672" r="-91765" b="-1836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4" name="TextBox 103"/>
            <p:cNvSpPr txBox="1"/>
            <p:nvPr/>
          </p:nvSpPr>
          <p:spPr>
            <a:xfrm>
              <a:off x="1367365" y="1263370"/>
              <a:ext cx="23587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Polarized Beam Splitter</a:t>
              </a:r>
            </a:p>
          </p:txBody>
        </p:sp>
        <p:cxnSp>
          <p:nvCxnSpPr>
            <p:cNvPr id="105" name="Curved Connector 104"/>
            <p:cNvCxnSpPr/>
            <p:nvPr/>
          </p:nvCxnSpPr>
          <p:spPr>
            <a:xfrm>
              <a:off x="2439777" y="1558411"/>
              <a:ext cx="865751" cy="760075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3129907" y="3300927"/>
              <a:ext cx="867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HV - BS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102602" y="1270603"/>
            <a:ext cx="5124564" cy="2362867"/>
            <a:chOff x="6102602" y="1270603"/>
            <a:chExt cx="5124564" cy="2362867"/>
          </a:xfrm>
        </p:grpSpPr>
        <p:sp>
          <p:nvSpPr>
            <p:cNvPr id="4" name="Cube 3"/>
            <p:cNvSpPr/>
            <p:nvPr/>
          </p:nvSpPr>
          <p:spPr>
            <a:xfrm>
              <a:off x="8019288" y="1956816"/>
              <a:ext cx="521208" cy="1344168"/>
            </a:xfrm>
            <a:prstGeom prst="cub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6739128" y="2609342"/>
              <a:ext cx="1280160" cy="520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8019288" y="2240280"/>
              <a:ext cx="445696" cy="350776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964424" y="2613764"/>
              <a:ext cx="500560" cy="345971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8494776" y="2221992"/>
              <a:ext cx="969264" cy="182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8485632" y="2941447"/>
              <a:ext cx="969264" cy="18288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102602" y="1270603"/>
              <a:ext cx="23587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Polarized Beam Splitter</a:t>
              </a:r>
            </a:p>
          </p:txBody>
        </p:sp>
        <p:cxnSp>
          <p:nvCxnSpPr>
            <p:cNvPr id="26" name="Curved Connector 25"/>
            <p:cNvCxnSpPr/>
            <p:nvPr/>
          </p:nvCxnSpPr>
          <p:spPr>
            <a:xfrm>
              <a:off x="7126105" y="1556262"/>
              <a:ext cx="865751" cy="760075"/>
            </a:xfrm>
            <a:prstGeom prst="curved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/>
                <p:cNvSpPr/>
                <p:nvPr/>
              </p:nvSpPr>
              <p:spPr>
                <a:xfrm>
                  <a:off x="9450607" y="1871864"/>
                  <a:ext cx="1719766" cy="6646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d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7" name="Rectangle 7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0607" y="1871864"/>
                  <a:ext cx="1719766" cy="66460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Rectangle 94"/>
                <p:cNvSpPr/>
                <p:nvPr/>
              </p:nvSpPr>
              <p:spPr>
                <a:xfrm>
                  <a:off x="9507400" y="2609144"/>
                  <a:ext cx="1719766" cy="6646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d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5" name="Rectangle 9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400" y="2609144"/>
                  <a:ext cx="1719766" cy="66460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9" name="TextBox 138"/>
            <p:cNvSpPr txBox="1"/>
            <p:nvPr/>
          </p:nvSpPr>
          <p:spPr>
            <a:xfrm>
              <a:off x="7808363" y="3264138"/>
              <a:ext cx="907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45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- BS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351414" y="5817752"/>
                <a:ext cx="20555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superposition of two out states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1414" y="5817752"/>
                <a:ext cx="2055587" cy="646331"/>
              </a:xfrm>
              <a:prstGeom prst="rect">
                <a:avLst/>
              </a:prstGeom>
              <a:blipFill>
                <a:blip r:embed="rId6"/>
                <a:stretch>
                  <a:fillRect l="-6825" t="-68868" r="-1484" b="-6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>
            <a:endCxn id="59" idx="2"/>
          </p:cNvCxnSpPr>
          <p:nvPr/>
        </p:nvCxnSpPr>
        <p:spPr>
          <a:xfrm flipH="1" flipV="1">
            <a:off x="7050348" y="4936958"/>
            <a:ext cx="280815" cy="84572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689888" y="467457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25%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1689888" y="528123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25%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-35381" y="4353116"/>
            <a:ext cx="5218518" cy="2316557"/>
            <a:chOff x="-35381" y="4353116"/>
            <a:chExt cx="5218518" cy="23165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/>
                <p:cNvSpPr/>
                <p:nvPr/>
              </p:nvSpPr>
              <p:spPr>
                <a:xfrm>
                  <a:off x="-35381" y="4636311"/>
                  <a:ext cx="77739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e>
                      </m:d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or </a:t>
                  </a:r>
                </a:p>
              </p:txBody>
            </p:sp>
          </mc:Choice>
          <mc:Fallback xmlns="">
            <p:sp>
              <p:nvSpPr>
                <p:cNvPr id="106" name="Rectangle 10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5381" y="4636311"/>
                  <a:ext cx="777392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7188" t="-121667" r="-24219" b="-18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7" name="Cube 106"/>
            <p:cNvSpPr/>
            <p:nvPr/>
          </p:nvSpPr>
          <p:spPr>
            <a:xfrm>
              <a:off x="916901" y="4353116"/>
              <a:ext cx="521208" cy="1344168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8" name="Straight Arrow Connector 107"/>
            <p:cNvCxnSpPr/>
            <p:nvPr/>
          </p:nvCxnSpPr>
          <p:spPr>
            <a:xfrm flipV="1">
              <a:off x="80550" y="5005642"/>
              <a:ext cx="794879" cy="520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916901" y="4746308"/>
              <a:ext cx="393192" cy="241047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862037" y="5010064"/>
              <a:ext cx="448056" cy="27131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V="1">
              <a:off x="1392389" y="4682300"/>
              <a:ext cx="969264" cy="182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V="1">
              <a:off x="1392389" y="5264595"/>
              <a:ext cx="969264" cy="18288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/>
                <p:cNvSpPr/>
                <p:nvPr/>
              </p:nvSpPr>
              <p:spPr>
                <a:xfrm>
                  <a:off x="1652340" y="4364586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3" name="Rectangle 1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2340" y="4364586"/>
                  <a:ext cx="522514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19767" t="-119672" r="-90698" b="-1836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/>
                <p:cNvSpPr/>
                <p:nvPr/>
              </p:nvSpPr>
              <p:spPr>
                <a:xfrm>
                  <a:off x="1647115" y="4948626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4" name="Rectangle 1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7115" y="4948626"/>
                  <a:ext cx="522514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9767" t="-121667" r="-90698" b="-18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5" name="Group 114"/>
            <p:cNvGrpSpPr/>
            <p:nvPr/>
          </p:nvGrpSpPr>
          <p:grpSpPr>
            <a:xfrm>
              <a:off x="4067003" y="5307311"/>
              <a:ext cx="396001" cy="460205"/>
              <a:chOff x="5934456" y="4480560"/>
              <a:chExt cx="429768" cy="530352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5942460" y="4555384"/>
                <a:ext cx="412654" cy="390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117" name="Flowchart: Delay 116"/>
              <p:cNvSpPr/>
              <p:nvPr/>
            </p:nvSpPr>
            <p:spPr>
              <a:xfrm>
                <a:off x="5934456" y="4480560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>
              <a:off x="4059628" y="4690507"/>
              <a:ext cx="396001" cy="460205"/>
              <a:chOff x="5934456" y="4480560"/>
              <a:chExt cx="429768" cy="530352"/>
            </a:xfrm>
          </p:grpSpPr>
          <p:sp>
            <p:nvSpPr>
              <p:cNvPr id="119" name="TextBox 118"/>
              <p:cNvSpPr txBox="1"/>
              <p:nvPr/>
            </p:nvSpPr>
            <p:spPr>
              <a:xfrm>
                <a:off x="5942460" y="4555384"/>
                <a:ext cx="3802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120" name="Flowchart: Delay 119"/>
              <p:cNvSpPr/>
              <p:nvPr/>
            </p:nvSpPr>
            <p:spPr>
              <a:xfrm>
                <a:off x="5934456" y="4480560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1" name="TextBox 120"/>
            <p:cNvSpPr txBox="1"/>
            <p:nvPr/>
          </p:nvSpPr>
          <p:spPr>
            <a:xfrm>
              <a:off x="2886456" y="6023342"/>
              <a:ext cx="22219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Which detector will click: D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or D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or both</a:t>
              </a:r>
            </a:p>
          </p:txBody>
        </p:sp>
        <p:sp>
          <p:nvSpPr>
            <p:cNvPr id="122" name="Cube 121"/>
            <p:cNvSpPr/>
            <p:nvPr/>
          </p:nvSpPr>
          <p:spPr>
            <a:xfrm>
              <a:off x="2965157" y="4609148"/>
              <a:ext cx="521208" cy="1344168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3" name="Straight Arrow Connector 122"/>
            <p:cNvCxnSpPr/>
            <p:nvPr/>
          </p:nvCxnSpPr>
          <p:spPr>
            <a:xfrm flipV="1">
              <a:off x="2373947" y="5261674"/>
              <a:ext cx="597205" cy="520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V="1">
              <a:off x="2965157" y="5002340"/>
              <a:ext cx="393192" cy="241047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2910293" y="5266096"/>
              <a:ext cx="448056" cy="27131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flipV="1">
              <a:off x="3468835" y="4938332"/>
              <a:ext cx="547125" cy="182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 flipV="1">
              <a:off x="3468835" y="5520627"/>
              <a:ext cx="547125" cy="18288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Rectangle 127"/>
                <p:cNvSpPr/>
                <p:nvPr/>
              </p:nvSpPr>
              <p:spPr>
                <a:xfrm>
                  <a:off x="3517716" y="4620618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8" name="Rectangle 1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7716" y="4620618"/>
                  <a:ext cx="522514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19767" t="-119672" r="-90698" b="-1836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Rectangle 128"/>
                <p:cNvSpPr/>
                <p:nvPr/>
              </p:nvSpPr>
              <p:spPr>
                <a:xfrm>
                  <a:off x="3521635" y="5204658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9" name="Rectangle 1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1635" y="5204658"/>
                  <a:ext cx="522514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21176" t="-121667" r="-91765" b="-18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0" name="Diagonal Stripe 129"/>
            <p:cNvSpPr/>
            <p:nvPr/>
          </p:nvSpPr>
          <p:spPr>
            <a:xfrm rot="2339882" flipH="1">
              <a:off x="2219537" y="4525543"/>
              <a:ext cx="309742" cy="365426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/>
                <p:cNvSpPr/>
                <p:nvPr/>
              </p:nvSpPr>
              <p:spPr>
                <a:xfrm>
                  <a:off x="487022" y="4636311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1" name="Rectangle 1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022" y="4636311"/>
                  <a:ext cx="522514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20930" t="-121667" r="-89535" b="-18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1" name="TextBox 140"/>
            <p:cNvSpPr txBox="1"/>
            <p:nvPr/>
          </p:nvSpPr>
          <p:spPr>
            <a:xfrm>
              <a:off x="4482304" y="5224399"/>
              <a:ext cx="7008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0%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100%</a:t>
              </a:r>
            </a:p>
          </p:txBody>
        </p:sp>
      </p:grpSp>
      <p:sp>
        <p:nvSpPr>
          <p:cNvPr id="16" name="Oval 15"/>
          <p:cNvSpPr/>
          <p:nvPr/>
        </p:nvSpPr>
        <p:spPr>
          <a:xfrm>
            <a:off x="5455604" y="4136474"/>
            <a:ext cx="410976" cy="6461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401717" y="3972116"/>
            <a:ext cx="6604355" cy="2636597"/>
            <a:chOff x="5401717" y="3972116"/>
            <a:chExt cx="6604355" cy="2636597"/>
          </a:xfrm>
        </p:grpSpPr>
        <p:sp>
          <p:nvSpPr>
            <p:cNvPr id="66" name="TextBox 65"/>
            <p:cNvSpPr txBox="1"/>
            <p:nvPr/>
          </p:nvSpPr>
          <p:spPr>
            <a:xfrm>
              <a:off x="9784080" y="5962382"/>
              <a:ext cx="22219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Which detector will click: D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or D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or both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Rectangle 93"/>
                <p:cNvSpPr/>
                <p:nvPr/>
              </p:nvSpPr>
              <p:spPr>
                <a:xfrm>
                  <a:off x="5401717" y="4274868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4" name="Rectangle 9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1717" y="4274868"/>
                  <a:ext cx="522514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19767" t="-119672" r="-90698" b="-1836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Cube 51"/>
            <p:cNvSpPr/>
            <p:nvPr/>
          </p:nvSpPr>
          <p:spPr>
            <a:xfrm>
              <a:off x="6278333" y="3972116"/>
              <a:ext cx="521208" cy="1344168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V="1">
              <a:off x="5505990" y="4624642"/>
              <a:ext cx="794879" cy="520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6278333" y="4365308"/>
              <a:ext cx="393192" cy="241047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6223469" y="4629064"/>
              <a:ext cx="448056" cy="27131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6772867" y="4301300"/>
              <a:ext cx="547125" cy="182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6772867" y="4883595"/>
              <a:ext cx="547125" cy="18288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6794316" y="3983586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4316" y="3983586"/>
                  <a:ext cx="522514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21176" t="-119672" r="-91765" b="-1836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/>
                <p:cNvSpPr/>
                <p:nvPr/>
              </p:nvSpPr>
              <p:spPr>
                <a:xfrm>
                  <a:off x="6789091" y="4567626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9" name="Rectangle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9091" y="4567626"/>
                  <a:ext cx="522514" cy="369332"/>
                </a:xfrm>
                <a:prstGeom prst="rect">
                  <a:avLst/>
                </a:prstGeom>
                <a:blipFill>
                  <a:blip r:embed="rId14"/>
                  <a:stretch>
                    <a:fillRect l="-21176" t="-119672" r="-91765" b="-1836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0" name="Group 59"/>
            <p:cNvGrpSpPr/>
            <p:nvPr/>
          </p:nvGrpSpPr>
          <p:grpSpPr>
            <a:xfrm>
              <a:off x="11339531" y="5246351"/>
              <a:ext cx="396001" cy="460205"/>
              <a:chOff x="5934456" y="4480560"/>
              <a:chExt cx="429768" cy="530352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5942460" y="4555384"/>
                <a:ext cx="412654" cy="390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62" name="Flowchart: Delay 61"/>
              <p:cNvSpPr/>
              <p:nvPr/>
            </p:nvSpPr>
            <p:spPr>
              <a:xfrm>
                <a:off x="5934456" y="4480560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11332156" y="4629547"/>
              <a:ext cx="396001" cy="460205"/>
              <a:chOff x="5934456" y="4480560"/>
              <a:chExt cx="429768" cy="530352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5942460" y="4555384"/>
                <a:ext cx="3802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65" name="Flowchart: Delay 64"/>
              <p:cNvSpPr/>
              <p:nvPr/>
            </p:nvSpPr>
            <p:spPr>
              <a:xfrm>
                <a:off x="5934456" y="4480560"/>
                <a:ext cx="429768" cy="530352"/>
              </a:xfrm>
              <a:prstGeom prst="flowChartDelay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8" name="Cube 67"/>
            <p:cNvSpPr/>
            <p:nvPr/>
          </p:nvSpPr>
          <p:spPr>
            <a:xfrm>
              <a:off x="9862781" y="4548188"/>
              <a:ext cx="521208" cy="1344168"/>
            </a:xfrm>
            <a:prstGeom prst="cub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9323394" y="5200714"/>
              <a:ext cx="493558" cy="520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9862781" y="4941380"/>
              <a:ext cx="393192" cy="241047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9807917" y="5205136"/>
              <a:ext cx="448056" cy="27131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V="1">
              <a:off x="10338269" y="4877372"/>
              <a:ext cx="969264" cy="182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V="1">
              <a:off x="10338269" y="5459667"/>
              <a:ext cx="969264" cy="18288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10598220" y="4559658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4" name="Rectangle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8220" y="4559658"/>
                  <a:ext cx="522514" cy="369332"/>
                </a:xfrm>
                <a:prstGeom prst="rect">
                  <a:avLst/>
                </a:prstGeom>
                <a:blipFill>
                  <a:blip r:embed="rId15"/>
                  <a:stretch>
                    <a:fillRect l="-21176" t="-119672" r="-91765" b="-1836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/>
                <p:cNvSpPr/>
                <p:nvPr/>
              </p:nvSpPr>
              <p:spPr>
                <a:xfrm>
                  <a:off x="10592995" y="5143698"/>
                  <a:ext cx="522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5" name="Rectangle 7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2995" y="5143698"/>
                  <a:ext cx="522514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21176" t="-121667" r="-91765" b="-18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Diagonal Stripe 75"/>
            <p:cNvSpPr/>
            <p:nvPr/>
          </p:nvSpPr>
          <p:spPr>
            <a:xfrm rot="2339882" flipH="1">
              <a:off x="7160345" y="4144543"/>
              <a:ext cx="309742" cy="365426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Cube 131"/>
            <p:cNvSpPr/>
            <p:nvPr/>
          </p:nvSpPr>
          <p:spPr>
            <a:xfrm>
              <a:off x="8025384" y="4221480"/>
              <a:ext cx="521208" cy="1344168"/>
            </a:xfrm>
            <a:prstGeom prst="cub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 flipV="1">
              <a:off x="7331162" y="4874006"/>
              <a:ext cx="656925" cy="520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V="1">
              <a:off x="8025384" y="4504944"/>
              <a:ext cx="445696" cy="350776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7970520" y="4878428"/>
              <a:ext cx="500560" cy="345971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 flipV="1">
              <a:off x="8519918" y="4486656"/>
              <a:ext cx="547125" cy="182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 flipV="1">
              <a:off x="8520974" y="5206111"/>
              <a:ext cx="801045" cy="18288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Diagonal Stripe 137"/>
            <p:cNvSpPr/>
            <p:nvPr/>
          </p:nvSpPr>
          <p:spPr>
            <a:xfrm rot="2339882" flipH="1">
              <a:off x="8903801" y="4296943"/>
              <a:ext cx="309742" cy="365426"/>
            </a:xfrm>
            <a:prstGeom prst="diagStrip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2" name="Oval 141"/>
          <p:cNvSpPr/>
          <p:nvPr/>
        </p:nvSpPr>
        <p:spPr>
          <a:xfrm>
            <a:off x="10590651" y="4504944"/>
            <a:ext cx="501712" cy="10565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81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40" grpId="0"/>
      <p:bldP spid="16" grpId="0" animBg="1"/>
      <p:bldP spid="14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923" y="157334"/>
            <a:ext cx="10515600" cy="64071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44546A"/>
                </a:solidFill>
                <a:latin typeface="Comic Sans MS" panose="030F0702030302020204" pitchFamily="66" charset="0"/>
              </a:rPr>
              <a:t>Vector Algebra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19432" y="1411726"/>
                <a:ext cx="24099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𝜓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𝛼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𝛽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432" y="1411726"/>
                <a:ext cx="2409955" cy="369332"/>
              </a:xfrm>
              <a:prstGeom prst="rect">
                <a:avLst/>
              </a:prstGeom>
              <a:blipFill>
                <a:blip r:embed="rId2"/>
                <a:stretch>
                  <a:fillRect l="-8354" t="-178333" r="-29114" b="-2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278930" y="1863299"/>
                <a:ext cx="2441117" cy="369332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𝛼</m:t>
                            </m:r>
                          </m:e>
                        </m:d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𝛽</m:t>
                            </m:r>
                          </m:e>
                        </m:d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=1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8930" y="1863299"/>
                <a:ext cx="2441117" cy="369332"/>
              </a:xfrm>
              <a:prstGeom prst="rect">
                <a:avLst/>
              </a:prstGeom>
              <a:blipFill>
                <a:blip r:embed="rId3"/>
                <a:stretch>
                  <a:fillRect l="-199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070771" y="1411726"/>
                <a:ext cx="33006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OR    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𝜓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𝛼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𝐻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𝛽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𝑉</m:t>
                        </m:r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0771" y="1411726"/>
                <a:ext cx="3300647" cy="369332"/>
              </a:xfrm>
              <a:prstGeom prst="rect">
                <a:avLst/>
              </a:prstGeom>
              <a:blipFill>
                <a:blip r:embed="rId4"/>
                <a:stretch>
                  <a:fillRect l="-5730" t="-178333" r="-19409" b="-2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900286" y="1421278"/>
                <a:ext cx="323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OR    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𝜓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𝛼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𝛽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0286" y="1421278"/>
                <a:ext cx="3237105" cy="369332"/>
              </a:xfrm>
              <a:prstGeom prst="rect">
                <a:avLst/>
              </a:prstGeom>
              <a:blipFill>
                <a:blip r:embed="rId5"/>
                <a:stretch>
                  <a:fillRect l="-5838" t="-173770" r="-18644" b="-255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46760" y="855607"/>
            <a:ext cx="787632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state of a quantum system in 2-dimensional Hilbert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19432" y="4254885"/>
                <a:ext cx="4944430" cy="3693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𝜓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e>
                    </m:d>
                    <m:d>
                      <m:dPr>
                        <m:begChr m:val=""/>
                        <m:endChr m:val="⟩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e>
                    </m:d>
                    <m:d>
                      <m:dPr>
                        <m:begChr m:val=""/>
                        <m:endChr m:val="⟩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+…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𝑛</m:t>
                        </m:r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432" y="4254885"/>
                <a:ext cx="4944430" cy="369332"/>
              </a:xfrm>
              <a:prstGeom prst="rect">
                <a:avLst/>
              </a:prstGeom>
              <a:blipFill>
                <a:blip r:embed="rId6"/>
                <a:stretch>
                  <a:fillRect l="-3431" t="-159091" r="-13725" b="-230303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45264" y="2260712"/>
                <a:ext cx="10047687" cy="369332"/>
              </a:xfrm>
              <a:prstGeom prst="rect">
                <a:avLst/>
              </a:prstGeom>
              <a:noFill/>
              <a:ln w="19050">
                <a:solidFill>
                  <a:srgbClr val="CC66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Hilbert space vectors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 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e>
                        </m:d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or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𝐻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 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</m:d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𝑜𝑟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 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e>
                        </m:d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|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|</m:t>
                    </m:r>
                    <m:d>
                      <m:dPr>
                        <m:begChr m:val=""/>
                        <m:endChr m:val="⟩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etc.  called Basis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64" y="2260712"/>
                <a:ext cx="10047687" cy="369332"/>
              </a:xfrm>
              <a:prstGeom prst="rect">
                <a:avLst/>
              </a:prstGeom>
              <a:blipFill>
                <a:blip r:embed="rId7"/>
                <a:stretch>
                  <a:fillRect l="-1817" t="-168254" r="-1454" b="-244444"/>
                </a:stretch>
              </a:blipFill>
              <a:ln w="19050">
                <a:solidFill>
                  <a:srgbClr val="CC66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001513" y="4028154"/>
            <a:ext cx="3672840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state of a quantum system in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n-dimensional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Hilbert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57923" y="5177672"/>
                <a:ext cx="52289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Hilbert space vectors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 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 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…..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923" y="5177672"/>
                <a:ext cx="5228932" cy="369332"/>
              </a:xfrm>
              <a:prstGeom prst="rect">
                <a:avLst/>
              </a:prstGeom>
              <a:blipFill>
                <a:blip r:embed="rId8"/>
                <a:stretch>
                  <a:fillRect l="-3617" t="-173770" r="-11319" b="-255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758981" y="4968391"/>
            <a:ext cx="54330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state vectors 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‘linearly independent’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non of them can be written as linear combination of others  </a:t>
            </a:r>
          </a:p>
        </p:txBody>
      </p:sp>
      <p:sp>
        <p:nvSpPr>
          <p:cNvPr id="16" name="Down Arrow 15"/>
          <p:cNvSpPr/>
          <p:nvPr/>
        </p:nvSpPr>
        <p:spPr>
          <a:xfrm rot="16200000">
            <a:off x="6072322" y="5131241"/>
            <a:ext cx="869265" cy="4621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97550" y="6074886"/>
            <a:ext cx="783458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set of linearly independent state vector form basis of Hilbert space.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 state vector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this Hilbert state can be written as linear combination of these vectors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5264" y="3097561"/>
            <a:ext cx="2486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basis are orthonormal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713427" y="2859376"/>
                <a:ext cx="195568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e>
                    </m:d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=1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427" y="2859376"/>
                <a:ext cx="1955680" cy="400110"/>
              </a:xfrm>
              <a:prstGeom prst="rect">
                <a:avLst/>
              </a:prstGeom>
              <a:blipFill>
                <a:blip r:embed="rId9"/>
                <a:stretch>
                  <a:fillRect l="-19003" t="-122727" r="-9034" b="-18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713427" y="3342653"/>
                <a:ext cx="190369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e>
                    </m:d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=0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427" y="3342653"/>
                <a:ext cx="1903693" cy="400110"/>
              </a:xfrm>
              <a:prstGeom prst="rect">
                <a:avLst/>
              </a:prstGeom>
              <a:blipFill>
                <a:blip r:embed="rId10"/>
                <a:stretch>
                  <a:fillRect l="-19551" t="-122727" r="-12179" b="-18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197621" y="2790779"/>
                <a:ext cx="2603734" cy="1040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Orthonormality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condition in general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𝑗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𝛿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7621" y="2790779"/>
                <a:ext cx="2603734" cy="1040349"/>
              </a:xfrm>
              <a:prstGeom prst="rect">
                <a:avLst/>
              </a:prstGeom>
              <a:blipFill>
                <a:blip r:embed="rId11"/>
                <a:stretch>
                  <a:fillRect t="-3529" b="-6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617120" y="3130940"/>
            <a:ext cx="256337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Orthonormality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condition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391647" y="2859376"/>
            <a:ext cx="232444" cy="9279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59995" y="3777826"/>
            <a:ext cx="1360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kronecker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delta </a:t>
            </a:r>
          </a:p>
        </p:txBody>
      </p:sp>
    </p:spTree>
    <p:extLst>
      <p:ext uri="{BB962C8B-B14F-4D97-AF65-F5344CB8AC3E}">
        <p14:creationId xmlns:p14="http://schemas.microsoft.com/office/powerpoint/2010/main" val="217067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9" grpId="0" animBg="1"/>
      <p:bldP spid="11" grpId="0" animBg="1"/>
      <p:bldP spid="12" grpId="0" animBg="1"/>
      <p:bldP spid="13" grpId="0"/>
      <p:bldP spid="14" grpId="0"/>
      <p:bldP spid="16" grpId="0" animBg="1"/>
      <p:bldP spid="17" grpId="0" animBg="1"/>
      <p:bldP spid="3" grpId="0"/>
      <p:bldP spid="18" grpId="0"/>
      <p:bldP spid="19" grpId="0"/>
      <p:bldP spid="20" grpId="0"/>
      <p:bldP spid="10" grpId="0" animBg="1"/>
      <p:bldP spid="15" grpId="0" animBg="1"/>
      <p:bldP spid="2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056" y="266637"/>
            <a:ext cx="10515600" cy="64071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44546A"/>
                </a:solidFill>
                <a:latin typeface="Comic Sans MS" panose="030F0702030302020204" pitchFamily="66" charset="0"/>
              </a:rPr>
              <a:t>Vector Algebra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863960" y="1352082"/>
                <a:ext cx="3480696" cy="369332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+…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=1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3960" y="1352082"/>
                <a:ext cx="3480696" cy="369332"/>
              </a:xfrm>
              <a:prstGeom prst="rect">
                <a:avLst/>
              </a:prstGeom>
              <a:blipFill>
                <a:blip r:embed="rId2"/>
                <a:stretch>
                  <a:fillRect l="-1401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17680" y="1457088"/>
                <a:ext cx="4944430" cy="3693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𝜓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e>
                    </m:d>
                    <m:d>
                      <m:dPr>
                        <m:begChr m:val=""/>
                        <m:endChr m:val="⟩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e>
                    </m:d>
                    <m:d>
                      <m:dPr>
                        <m:begChr m:val=""/>
                        <m:endChr m:val="⟩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+…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𝑛</m:t>
                        </m:r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80" y="1457088"/>
                <a:ext cx="4944430" cy="369332"/>
              </a:xfrm>
              <a:prstGeom prst="rect">
                <a:avLst/>
              </a:prstGeom>
              <a:blipFill>
                <a:blip r:embed="rId3"/>
                <a:stretch>
                  <a:fillRect l="-3309" t="-157576" r="-13848" b="-23181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8662175" y="1721414"/>
            <a:ext cx="2012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is normalized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17680" y="2116193"/>
                <a:ext cx="1906163" cy="100822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𝜓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|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𝑖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80" y="2116193"/>
                <a:ext cx="1906163" cy="10082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69953" y="3485849"/>
            <a:ext cx="1612044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Inner Product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623986" y="3448094"/>
                <a:ext cx="93181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𝜑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986" y="3448094"/>
                <a:ext cx="931818" cy="400110"/>
              </a:xfrm>
              <a:prstGeom prst="rect">
                <a:avLst/>
              </a:prstGeom>
              <a:blipFill>
                <a:blip r:embed="rId5"/>
                <a:stretch>
                  <a:fillRect l="-33333" t="-124615" r="-50327" b="-18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4102851" y="3485849"/>
            <a:ext cx="198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 scaler quantity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2064" y="959905"/>
            <a:ext cx="363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state of a quantum system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65356" y="982750"/>
            <a:ext cx="57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</a:t>
            </a:r>
          </a:p>
        </p:txBody>
      </p:sp>
      <p:sp>
        <p:nvSpPr>
          <p:cNvPr id="7" name="Down Arrow 6"/>
          <p:cNvSpPr/>
          <p:nvPr/>
        </p:nvSpPr>
        <p:spPr>
          <a:xfrm>
            <a:off x="10561320" y="959905"/>
            <a:ext cx="1179576" cy="471371"/>
          </a:xfrm>
          <a:prstGeom prst="downArrow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54840" y="4282942"/>
                <a:ext cx="237353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𝜓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𝑏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40" y="4282942"/>
                <a:ext cx="2373535" cy="369332"/>
              </a:xfrm>
              <a:prstGeom prst="rect">
                <a:avLst/>
              </a:prstGeom>
              <a:blipFill>
                <a:blip r:embed="rId6"/>
                <a:stretch>
                  <a:fillRect l="-8740" t="-178333" r="-29563" b="-2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555804" y="4282942"/>
                <a:ext cx="23536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𝜑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𝑑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804" y="4282942"/>
                <a:ext cx="2353658" cy="369332"/>
              </a:xfrm>
              <a:prstGeom prst="rect">
                <a:avLst/>
              </a:prstGeom>
              <a:blipFill>
                <a:blip r:embed="rId7"/>
                <a:stretch>
                  <a:fillRect l="-8808" t="-178333" r="-30052" b="-2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947526" y="4282942"/>
                <a:ext cx="141009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𝜑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𝜓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=?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526" y="4282942"/>
                <a:ext cx="1410090" cy="400110"/>
              </a:xfrm>
              <a:prstGeom prst="rect">
                <a:avLst/>
              </a:prstGeom>
              <a:blipFill>
                <a:blip r:embed="rId8"/>
                <a:stretch>
                  <a:fillRect l="-18615" t="-124615" r="-3463" b="-18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/>
          <p:cNvSpPr/>
          <p:nvPr/>
        </p:nvSpPr>
        <p:spPr>
          <a:xfrm>
            <a:off x="6213709" y="4313720"/>
            <a:ext cx="502920" cy="3693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555804" y="5087012"/>
                <a:ext cx="302807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𝜑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804" y="5087012"/>
                <a:ext cx="3028072" cy="369332"/>
              </a:xfrm>
              <a:prstGeom prst="rect">
                <a:avLst/>
              </a:prstGeom>
              <a:blipFill>
                <a:blip r:embed="rId9"/>
                <a:stretch>
                  <a:fillRect l="-3018" t="-173770" r="-15694" b="-255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/>
          <p:cNvSpPr/>
          <p:nvPr/>
        </p:nvSpPr>
        <p:spPr>
          <a:xfrm>
            <a:off x="6716629" y="5087012"/>
            <a:ext cx="502920" cy="369332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420668" y="5040354"/>
                <a:ext cx="260244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𝜑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|=</m:t>
                      </m:r>
                      <m:d>
                        <m:dPr>
                          <m:begChr m:val="⟨"/>
                          <m:endChr m:val="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d>
                        <m:dPr>
                          <m:begChr m:val="⟨"/>
                          <m:endChr m:val="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0668" y="5040354"/>
                <a:ext cx="2602443" cy="369332"/>
              </a:xfrm>
              <a:prstGeom prst="rect">
                <a:avLst/>
              </a:prstGeom>
              <a:blipFill>
                <a:blip r:embed="rId10"/>
                <a:stretch>
                  <a:fillRect l="-19672" t="-178333" r="-4918" b="-2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own Arrow 10"/>
          <p:cNvSpPr/>
          <p:nvPr/>
        </p:nvSpPr>
        <p:spPr>
          <a:xfrm>
            <a:off x="3986784" y="4683052"/>
            <a:ext cx="1837944" cy="2989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569953" y="5703972"/>
            <a:ext cx="242776" cy="749733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977274" y="5775247"/>
                <a:ext cx="510958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𝜑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𝜓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d>
                            <m:dPr>
                              <m:begChr m:val="⟨"/>
                              <m:endChr m:val="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kumimoji="0" lang="en-US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𝑎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𝑏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274" y="5775247"/>
                <a:ext cx="5109582" cy="461665"/>
              </a:xfrm>
              <a:prstGeom prst="rect">
                <a:avLst/>
              </a:prstGeom>
              <a:blipFill>
                <a:blip r:embed="rId11"/>
                <a:stretch>
                  <a:fillRect l="-7867" t="-130263" r="-9416" b="-19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200891" y="6379262"/>
                <a:ext cx="2260519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𝜑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𝜓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a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b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891" y="6379262"/>
                <a:ext cx="2260519" cy="400110"/>
              </a:xfrm>
              <a:prstGeom prst="rect">
                <a:avLst/>
              </a:prstGeom>
              <a:blipFill>
                <a:blip r:embed="rId12"/>
                <a:stretch>
                  <a:fillRect l="-15094" t="-122727" b="-18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514027" y="5775247"/>
                <a:ext cx="195568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e>
                    </m:d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=1</a:t>
                </a: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4027" y="5775247"/>
                <a:ext cx="1955680" cy="400110"/>
              </a:xfrm>
              <a:prstGeom prst="rect">
                <a:avLst/>
              </a:prstGeom>
              <a:blipFill>
                <a:blip r:embed="rId13"/>
                <a:stretch>
                  <a:fillRect l="-19375" t="-122727" r="-9062" b="-18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8514027" y="6258524"/>
                <a:ext cx="190369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d>
                      <m:dPr>
                        <m:begChr m:val="⟨"/>
                        <m:endChr m:val=""/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e>
                    </m:d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=0</a:t>
                </a: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4027" y="6258524"/>
                <a:ext cx="1903693" cy="400110"/>
              </a:xfrm>
              <a:prstGeom prst="rect">
                <a:avLst/>
              </a:prstGeom>
              <a:blipFill>
                <a:blip r:embed="rId14"/>
                <a:stretch>
                  <a:fillRect l="-19872" t="-124615" r="-11859" b="-18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834033" y="6062247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</a:t>
            </a:r>
          </a:p>
        </p:txBody>
      </p:sp>
    </p:spTree>
    <p:extLst>
      <p:ext uri="{BB962C8B-B14F-4D97-AF65-F5344CB8AC3E}">
        <p14:creationId xmlns:p14="http://schemas.microsoft.com/office/powerpoint/2010/main" val="51780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8" grpId="0" animBg="1"/>
      <p:bldP spid="10" grpId="0" animBg="1"/>
      <p:bldP spid="15" grpId="0"/>
      <p:bldP spid="6" grpId="0"/>
      <p:bldP spid="7" grpId="0" animBg="1"/>
      <p:bldP spid="14" grpId="0"/>
      <p:bldP spid="16" grpId="0"/>
      <p:bldP spid="17" grpId="0"/>
      <p:bldP spid="8" grpId="0" animBg="1"/>
      <p:bldP spid="20" grpId="0"/>
      <p:bldP spid="21" grpId="0" animBg="1"/>
      <p:bldP spid="22" grpId="0"/>
      <p:bldP spid="11" grpId="0" animBg="1"/>
      <p:bldP spid="23" grpId="0" animBg="1"/>
      <p:bldP spid="24" grpId="0"/>
      <p:bldP spid="25" grpId="0" animBg="1"/>
      <p:bldP spid="26" grpId="0"/>
      <p:bldP spid="27" grpId="0"/>
      <p:bldP spid="1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143454"/>
            <a:ext cx="10515600" cy="56774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Stern-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Gerlach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 Experiment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6131" y="764826"/>
            <a:ext cx="3580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Stern-G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erlach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Experiment; 1922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3782" y="1810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4790"/>
          <a:stretch/>
        </p:blipFill>
        <p:spPr>
          <a:xfrm>
            <a:off x="4413960" y="1106953"/>
            <a:ext cx="4463002" cy="20573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80812" y="884518"/>
            <a:ext cx="315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Classical physics can not explain this experimental observations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97004" y="1559283"/>
            <a:ext cx="272622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Mechanics successfully explains this experimental observations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3782" y="1948982"/>
            <a:ext cx="2800963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Oven creates ions and they comes out of the oven in the form of a ‘beam of ions’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35932" y="2725795"/>
            <a:ext cx="2245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passes through the magnetic filed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81651" y="3396587"/>
                <a:ext cx="47379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If ions have magnetic dipole moment (called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𝝁</m:t>
                        </m:r>
                      </m:e>
                    </m:acc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51" y="3396587"/>
                <a:ext cx="4737964" cy="369332"/>
              </a:xfrm>
              <a:prstGeom prst="rect">
                <a:avLst/>
              </a:prstGeom>
              <a:blipFill>
                <a:blip r:embed="rId3"/>
                <a:stretch>
                  <a:fillRect l="-1030" t="-8197" r="-25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336528" y="3532756"/>
                <a:ext cx="5511124" cy="369332"/>
              </a:xfrm>
              <a:prstGeom prst="rect">
                <a:avLst/>
              </a:prstGeom>
              <a:ln w="9525">
                <a:solidFill>
                  <a:srgbClr val="0000FF"/>
                </a:solidFill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𝜇</m:t>
                        </m:r>
                      </m:e>
                    </m:acc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𝑁𝑖𝐴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magnetic moment of a current loop – PHYS 102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528" y="3532756"/>
                <a:ext cx="5511124" cy="369332"/>
              </a:xfrm>
              <a:prstGeom prst="rect">
                <a:avLst/>
              </a:prstGeom>
              <a:blipFill>
                <a:blip r:embed="rId4"/>
                <a:stretch>
                  <a:fillRect t="-20968" b="-24194"/>
                </a:stretch>
              </a:blipFill>
              <a:ln w="952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896890" y="3935672"/>
                <a:ext cx="3950762" cy="1023229"/>
              </a:xfrm>
              <a:prstGeom prst="rect">
                <a:avLst/>
              </a:prstGeom>
              <a:noFill/>
              <a:ln w="9525"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 an electron orbiting around nucleus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𝜇</m:t>
                        </m:r>
                      </m:e>
                    </m:acc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𝑁𝑖𝐴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=1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𝑣𝑞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𝑟</m:t>
                        </m:r>
                      </m:den>
                    </m:f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𝜋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𝑟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𝑞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𝑚</m:t>
                        </m:r>
                      </m:den>
                    </m:f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𝐿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where L =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mvr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(angular momentum)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890" y="3935672"/>
                <a:ext cx="3950762" cy="1023229"/>
              </a:xfrm>
              <a:prstGeom prst="rect">
                <a:avLst/>
              </a:prstGeom>
              <a:blipFill>
                <a:blip r:embed="rId5"/>
                <a:stretch>
                  <a:fillRect l="-1075" t="-2959" r="-154" b="-8284"/>
                </a:stretch>
              </a:blipFill>
              <a:ln w="952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66615" y="3816396"/>
                <a:ext cx="4268028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energy of magnetic dipole </a:t>
                </a:r>
                <a14:m>
                  <m:oMath xmlns:m="http://schemas.openxmlformats.org/officeDocument/2006/math">
                    <m:r>
                      <a:rPr kumimoji="0" lang="en-US" sz="1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𝐔</m:t>
                    </m:r>
                    <m:r>
                      <a:rPr kumimoji="0" lang="en-US" sz="1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acc>
                      <m:accPr>
                        <m:chr m:val="⃗"/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𝝁</m:t>
                        </m:r>
                      </m:e>
                    </m:acc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acc>
                      <m:accPr>
                        <m:chr m:val="⃗"/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𝑩</m:t>
                        </m:r>
                      </m:e>
                    </m:acc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15" y="3816396"/>
                <a:ext cx="4268028" cy="402931"/>
              </a:xfrm>
              <a:prstGeom prst="rect">
                <a:avLst/>
              </a:prstGeom>
              <a:blipFill>
                <a:blip r:embed="rId6"/>
                <a:stretch>
                  <a:fillRect l="-1286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247929" y="4314315"/>
            <a:ext cx="4694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force on magnetic dipole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magnetic filed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05566" y="5202641"/>
                <a:ext cx="1980927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𝐹</m:t>
                        </m:r>
                      </m:e>
                    </m:acc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𝛻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U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⇒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66" y="5202641"/>
                <a:ext cx="1980927" cy="402931"/>
              </a:xfrm>
              <a:prstGeom prst="rect">
                <a:avLst/>
              </a:prstGeom>
              <a:blipFill>
                <a:blip r:embed="rId7"/>
                <a:stretch>
                  <a:fillRect l="-2462" t="-22388" b="-22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588020" y="5080723"/>
                <a:ext cx="1659429" cy="618246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𝜇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𝑑𝑥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8020" y="5080723"/>
                <a:ext cx="1659429" cy="6182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869322" y="5033402"/>
                <a:ext cx="1678087" cy="665567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𝜇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𝑑𝑦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322" y="5033402"/>
                <a:ext cx="1678087" cy="6655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169282" y="5012745"/>
                <a:ext cx="1624419" cy="618246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𝜇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𝑑𝑧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282" y="5012745"/>
                <a:ext cx="1624419" cy="61824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266615" y="5794304"/>
            <a:ext cx="968380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magnetic field along z-axis is uniform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No force on the magnetic dipole – particles will go straight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17446" y="6337235"/>
            <a:ext cx="12209446" cy="373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there is non-uniform magnetic field in z-direction, then there is a force on ions (mag dipoles) depending upon the direction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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>
            <a:stCxn id="10" idx="3"/>
          </p:cNvCxnSpPr>
          <p:nvPr/>
        </p:nvCxnSpPr>
        <p:spPr>
          <a:xfrm flipV="1">
            <a:off x="3964745" y="2302313"/>
            <a:ext cx="994628" cy="108334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30457" y="1127447"/>
            <a:ext cx="457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experiment gives the idea about the ‘spin’</a:t>
            </a:r>
          </a:p>
        </p:txBody>
      </p:sp>
    </p:spTree>
    <p:extLst>
      <p:ext uri="{BB962C8B-B14F-4D97-AF65-F5344CB8AC3E}">
        <p14:creationId xmlns:p14="http://schemas.microsoft.com/office/powerpoint/2010/main" val="70967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  <p:bldP spid="12" grpId="0"/>
      <p:bldP spid="13" grpId="0" animBg="1"/>
      <p:bldP spid="14" grpId="0" animBg="1"/>
      <p:bldP spid="15" grpId="0"/>
      <p:bldP spid="17" grpId="0"/>
      <p:bldP spid="18" grpId="0" animBg="1"/>
      <p:bldP spid="19" grpId="0" animBg="1"/>
      <p:bldP spid="21" grpId="0" animBg="1"/>
      <p:bldP spid="22" grpId="0" animBg="1"/>
      <p:bldP spid="2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143454"/>
            <a:ext cx="10515600" cy="56774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Stern-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Gerlach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 Experiment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092" y="1348854"/>
            <a:ext cx="3580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Stern-G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erlach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Experiment; 1922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8194" y="1791889"/>
            <a:ext cx="457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experiment gives the idea about the ‘spin’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3782" y="1810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4790"/>
          <a:stretch/>
        </p:blipFill>
        <p:spPr>
          <a:xfrm>
            <a:off x="4767563" y="899823"/>
            <a:ext cx="3698341" cy="17048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80812" y="884518"/>
            <a:ext cx="315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Classical physics can not explain this experimental observations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97004" y="1559283"/>
            <a:ext cx="272622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Mechanics successfully explains this experimental observations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05566" y="2933764"/>
                <a:ext cx="1980927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𝐹</m:t>
                        </m:r>
                      </m:e>
                    </m:acc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𝛻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U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⇒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66" y="2933764"/>
                <a:ext cx="1980927" cy="402931"/>
              </a:xfrm>
              <a:prstGeom prst="rect">
                <a:avLst/>
              </a:prstGeom>
              <a:blipFill>
                <a:blip r:embed="rId3"/>
                <a:stretch>
                  <a:fillRect l="-2462" t="-22727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588020" y="2811846"/>
                <a:ext cx="1659429" cy="618246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𝜇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𝑑𝑥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8020" y="2811846"/>
                <a:ext cx="1659429" cy="6182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869322" y="2764525"/>
                <a:ext cx="1678087" cy="665567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𝜇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𝑑𝑦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322" y="2764525"/>
                <a:ext cx="1678087" cy="6655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169282" y="2743868"/>
                <a:ext cx="1624419" cy="618246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𝜇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𝑑𝑧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282" y="2743868"/>
                <a:ext cx="1624419" cy="618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281651" y="3569970"/>
            <a:ext cx="99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uniform magnetic field is only along z-axis, No force on the magnetic dipole – particles will go straight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1651" y="3999709"/>
            <a:ext cx="1145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there is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non-uniform magnetic field, of constant gradient, z-direction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then there is a force on ions (magnetic dipoles)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98194" y="4471306"/>
                <a:ext cx="68545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Classical Physics tells us the magnetic dipole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𝝁</m:t>
                        </m:r>
                      </m:e>
                    </m:acc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can be in any direction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94" y="4471306"/>
                <a:ext cx="6854505" cy="369332"/>
              </a:xfrm>
              <a:prstGeom prst="rect">
                <a:avLst/>
              </a:prstGeom>
              <a:blipFill>
                <a:blip r:embed="rId7"/>
                <a:stretch>
                  <a:fillRect l="-801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298194" y="4904619"/>
            <a:ext cx="7079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Therefore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Stern and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Gerlach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were expecting a line of ions on the screen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26275" y="5412370"/>
            <a:ext cx="5570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Surprisingly they observed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two spots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the screen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26275" y="5858278"/>
            <a:ext cx="71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69556" y="5883824"/>
            <a:ext cx="3079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answer in Classical Physics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26275" y="6313563"/>
            <a:ext cx="8055154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According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QM it’s a NEW inherent property of the electrons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called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29996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/>
      <p:bldP spid="20" grpId="0"/>
      <p:bldP spid="24" grpId="0"/>
      <p:bldP spid="25" grpId="0"/>
      <p:bldP spid="26" grpId="0"/>
      <p:bldP spid="2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143454"/>
            <a:ext cx="10515600" cy="56774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Stern-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Gerlach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 Experiment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092" y="1348854"/>
            <a:ext cx="3580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Stern-G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erlach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Experiment; 1922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8194" y="1791889"/>
            <a:ext cx="457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experiment gives the idea about the ‘spin’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3782" y="1810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4790"/>
          <a:stretch/>
        </p:blipFill>
        <p:spPr>
          <a:xfrm>
            <a:off x="4767563" y="899823"/>
            <a:ext cx="3698341" cy="17048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80812" y="884518"/>
            <a:ext cx="315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Classical physics can not explain this experimental observations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97004" y="1559283"/>
            <a:ext cx="272622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Mechanics successfully explains this experimental observations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05566" y="2859876"/>
                <a:ext cx="1980927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𝐹</m:t>
                        </m:r>
                      </m:e>
                    </m:acc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𝛻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U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⇒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66" y="2859876"/>
                <a:ext cx="1980927" cy="402931"/>
              </a:xfrm>
              <a:prstGeom prst="rect">
                <a:avLst/>
              </a:prstGeom>
              <a:blipFill>
                <a:blip r:embed="rId3"/>
                <a:stretch>
                  <a:fillRect l="-2462" t="-22727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588020" y="2737958"/>
                <a:ext cx="1766637" cy="618246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𝑥</m:t>
                          </m:r>
                        </m:sub>
                      </m:sSub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𝑑𝑥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8020" y="2737958"/>
                <a:ext cx="1766637" cy="6182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869322" y="2690637"/>
                <a:ext cx="1792927" cy="665567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𝑑𝑦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322" y="2690637"/>
                <a:ext cx="1792927" cy="6655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169282" y="2669980"/>
                <a:ext cx="1721240" cy="618246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sub>
                      </m:sSub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𝑑𝑧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282" y="2669980"/>
                <a:ext cx="1721240" cy="618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296100" y="4882094"/>
            <a:ext cx="10094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such experiment were repeated with H-atoms (with s – electrons), protons, nucleus, and neutrons,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results were observed – two spots on the screen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15127" y="6465290"/>
                <a:ext cx="11087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According to QM spin is inherent property of the electrons, protons, neutrons etc. known as spin particles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ℏ/2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127" y="6465290"/>
                <a:ext cx="11087394" cy="369332"/>
              </a:xfrm>
              <a:prstGeom prst="rect">
                <a:avLst/>
              </a:prstGeom>
              <a:blipFill>
                <a:blip r:embed="rId7"/>
                <a:stretch>
                  <a:fillRect l="-49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5555743" y="3502009"/>
                <a:ext cx="55111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𝜇</m:t>
                        </m:r>
                      </m:e>
                    </m:acc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𝑁𝑖𝐴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magnetic moment of a current loop – PHYS 102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743" y="3502009"/>
                <a:ext cx="5511124" cy="369332"/>
              </a:xfrm>
              <a:prstGeom prst="rect">
                <a:avLst/>
              </a:prstGeom>
              <a:blipFill>
                <a:blip r:embed="rId8"/>
                <a:stretch>
                  <a:fillRect t="-22951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555743" y="4006655"/>
                <a:ext cx="6360780" cy="746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 an electron orbiting around nucleus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𝜇</m:t>
                        </m:r>
                      </m:e>
                    </m:acc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𝑁𝑖𝐴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=1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𝑣𝑞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𝑟</m:t>
                        </m:r>
                      </m:den>
                    </m:f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𝜋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𝑟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𝑞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𝑚</m:t>
                        </m:r>
                      </m:den>
                    </m:f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𝐿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where L =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mvr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(angular momentum)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743" y="4006655"/>
                <a:ext cx="6360780" cy="746230"/>
              </a:xfrm>
              <a:prstGeom prst="rect">
                <a:avLst/>
              </a:prstGeom>
              <a:blipFill>
                <a:blip r:embed="rId9"/>
                <a:stretch>
                  <a:fillRect l="-766" t="-4065" b="-4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19145" y="5636798"/>
                <a:ext cx="1346266" cy="5666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e>
                      </m:acc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𝑔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𝑞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145" y="5636798"/>
                <a:ext cx="1346266" cy="56669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528815" y="5776804"/>
            <a:ext cx="25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Spin angular momentum </a:t>
            </a: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 flipV="1">
            <a:off x="1981756" y="5920145"/>
            <a:ext cx="547059" cy="41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55696" y="5655509"/>
            <a:ext cx="2092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Gyromagnetic ratio,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g=2 for electron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03536" y="5394306"/>
            <a:ext cx="3541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magnetic moment of electron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580812" y="5790223"/>
                <a:ext cx="1992469" cy="5666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e>
                      </m:acc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𝑞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𝐿</m:t>
                          </m:r>
                        </m:e>
                      </m:acc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𝑔</m:t>
                      </m:r>
                      <m:acc>
                        <m:accPr>
                          <m:chr m:val="⃗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𝑧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)</m:t>
                          </m:r>
                        </m:e>
                      </m:ac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0812" y="5790223"/>
                <a:ext cx="1992469" cy="56669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2574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782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Stern-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Gerlach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 Experiment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38199" y="2364510"/>
            <a:ext cx="1793261" cy="1261207"/>
            <a:chOff x="1246909" y="2078182"/>
            <a:chExt cx="1764146" cy="1200727"/>
          </a:xfrm>
        </p:grpSpPr>
        <p:sp>
          <p:nvSpPr>
            <p:cNvPr id="6" name="Rectangle 5"/>
            <p:cNvSpPr/>
            <p:nvPr/>
          </p:nvSpPr>
          <p:spPr>
            <a:xfrm>
              <a:off x="1246909" y="2078182"/>
              <a:ext cx="1764146" cy="1200727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93572" y="2355379"/>
              <a:ext cx="16305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Source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spin ½ particles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013037" y="868280"/>
            <a:ext cx="1970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Spin state - a qubit</a:t>
            </a:r>
          </a:p>
        </p:txBody>
      </p:sp>
      <p:cxnSp>
        <p:nvCxnSpPr>
          <p:cNvPr id="12" name="Straight Arrow Connector 11"/>
          <p:cNvCxnSpPr>
            <a:stCxn id="6" idx="3"/>
          </p:cNvCxnSpPr>
          <p:nvPr/>
        </p:nvCxnSpPr>
        <p:spPr>
          <a:xfrm flipV="1">
            <a:off x="2631460" y="2604626"/>
            <a:ext cx="2108445" cy="390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</p:cNvCxnSpPr>
          <p:nvPr/>
        </p:nvCxnSpPr>
        <p:spPr>
          <a:xfrm flipV="1">
            <a:off x="2543118" y="2838898"/>
            <a:ext cx="2196787" cy="156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602346" y="2987965"/>
            <a:ext cx="2137559" cy="37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</p:cNvCxnSpPr>
          <p:nvPr/>
        </p:nvCxnSpPr>
        <p:spPr>
          <a:xfrm>
            <a:off x="2631460" y="2995114"/>
            <a:ext cx="2088322" cy="246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623016" y="3320538"/>
            <a:ext cx="2265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 of spin1/2 part.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05127" y="2429186"/>
            <a:ext cx="1718149" cy="11253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99998" y="1999777"/>
            <a:ext cx="67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SG-Z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602871" y="2618618"/>
            <a:ext cx="7240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607495" y="3260540"/>
            <a:ext cx="7240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7269013" y="2410914"/>
                <a:ext cx="11453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↑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9013" y="2410914"/>
                <a:ext cx="1145314" cy="369332"/>
              </a:xfrm>
              <a:prstGeom prst="rect">
                <a:avLst/>
              </a:prstGeom>
              <a:blipFill>
                <a:blip r:embed="rId2"/>
                <a:stretch>
                  <a:fillRect l="-9574" t="-119672" r="-40426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7269013" y="3057228"/>
                <a:ext cx="11453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↓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9013" y="3057228"/>
                <a:ext cx="1145314" cy="369332"/>
              </a:xfrm>
              <a:prstGeom prst="rect">
                <a:avLst/>
              </a:prstGeom>
              <a:blipFill>
                <a:blip r:embed="rId3"/>
                <a:stretch>
                  <a:fillRect l="-9574" t="-121667" r="-40426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/>
          <p:cNvGrpSpPr/>
          <p:nvPr/>
        </p:nvGrpSpPr>
        <p:grpSpPr>
          <a:xfrm>
            <a:off x="916711" y="5112327"/>
            <a:ext cx="1793261" cy="1261207"/>
            <a:chOff x="1246909" y="2078182"/>
            <a:chExt cx="1764146" cy="1200727"/>
          </a:xfrm>
        </p:grpSpPr>
        <p:sp>
          <p:nvSpPr>
            <p:cNvPr id="43" name="Rectangle 42"/>
            <p:cNvSpPr/>
            <p:nvPr/>
          </p:nvSpPr>
          <p:spPr>
            <a:xfrm>
              <a:off x="1246909" y="2078182"/>
              <a:ext cx="1764146" cy="1200727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93572" y="2355379"/>
              <a:ext cx="16305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Source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spin ½ particles</a:t>
              </a:r>
            </a:p>
          </p:txBody>
        </p:sp>
      </p:grpSp>
      <p:cxnSp>
        <p:nvCxnSpPr>
          <p:cNvPr id="45" name="Straight Arrow Connector 44"/>
          <p:cNvCxnSpPr>
            <a:stCxn id="43" idx="3"/>
          </p:cNvCxnSpPr>
          <p:nvPr/>
        </p:nvCxnSpPr>
        <p:spPr>
          <a:xfrm flipV="1">
            <a:off x="2709972" y="5352443"/>
            <a:ext cx="2108445" cy="390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680858" y="5595183"/>
            <a:ext cx="2117436" cy="129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680858" y="5735782"/>
            <a:ext cx="2125568" cy="67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3" idx="3"/>
          </p:cNvCxnSpPr>
          <p:nvPr/>
        </p:nvCxnSpPr>
        <p:spPr>
          <a:xfrm>
            <a:off x="2709972" y="5742931"/>
            <a:ext cx="2088322" cy="246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701528" y="6068355"/>
            <a:ext cx="2265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 of spin1/2 part.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983639" y="5177003"/>
            <a:ext cx="1718149" cy="11253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78510" y="4747594"/>
            <a:ext cx="67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SG-Z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6695824" y="5412615"/>
            <a:ext cx="6582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695834" y="5999121"/>
            <a:ext cx="6490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6701788" y="4946116"/>
                <a:ext cx="11453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↑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788" y="4946116"/>
                <a:ext cx="1145314" cy="369332"/>
              </a:xfrm>
              <a:prstGeom prst="rect">
                <a:avLst/>
              </a:prstGeom>
              <a:blipFill>
                <a:blip r:embed="rId4"/>
                <a:stretch>
                  <a:fillRect l="-9574" t="-119672" r="-40426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6718626" y="5609467"/>
                <a:ext cx="11453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↓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626" y="5609467"/>
                <a:ext cx="1145314" cy="369332"/>
              </a:xfrm>
              <a:prstGeom prst="rect">
                <a:avLst/>
              </a:prstGeom>
              <a:blipFill>
                <a:blip r:embed="rId5"/>
                <a:stretch>
                  <a:fillRect l="-9574" t="-119672" r="-40426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/>
          <p:cNvSpPr txBox="1"/>
          <p:nvPr/>
        </p:nvSpPr>
        <p:spPr>
          <a:xfrm>
            <a:off x="7461178" y="5248788"/>
            <a:ext cx="574458" cy="3093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block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353352" y="5161569"/>
            <a:ext cx="1718149" cy="11253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848223" y="4732160"/>
            <a:ext cx="67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SG-Z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10062470" y="5371059"/>
            <a:ext cx="6582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0062480" y="5994509"/>
            <a:ext cx="6490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0848899" y="4789591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???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4760" y="1192555"/>
            <a:ext cx="480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create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qubit using spin state of a particle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64760" y="1832465"/>
            <a:ext cx="2896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Z-Stern-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Gerlach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setup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78082" y="4636499"/>
            <a:ext cx="29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Double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Z-Stern-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Gerlach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setup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7362880" y="5997275"/>
            <a:ext cx="969911" cy="1091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8886870" y="2583456"/>
            <a:ext cx="319345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Incoming particles will deflect ‘UP’ or ‘DOWN’ as per spin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10120947" y="5043352"/>
                <a:ext cx="11453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↑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0947" y="5043352"/>
                <a:ext cx="1145314" cy="369332"/>
              </a:xfrm>
              <a:prstGeom prst="rect">
                <a:avLst/>
              </a:prstGeom>
              <a:blipFill>
                <a:blip r:embed="rId6"/>
                <a:stretch>
                  <a:fillRect l="-9574" t="-119672" r="-40426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10148066" y="5659710"/>
                <a:ext cx="11453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↓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8066" y="5659710"/>
                <a:ext cx="1145314" cy="369332"/>
              </a:xfrm>
              <a:prstGeom prst="rect">
                <a:avLst/>
              </a:prstGeom>
              <a:blipFill>
                <a:blip r:embed="rId7"/>
                <a:stretch>
                  <a:fillRect l="-10106" t="-119672" r="-39894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/>
          <p:cNvSpPr txBox="1"/>
          <p:nvPr/>
        </p:nvSpPr>
        <p:spPr>
          <a:xfrm>
            <a:off x="10553243" y="6314267"/>
            <a:ext cx="15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???</a:t>
            </a:r>
          </a:p>
        </p:txBody>
      </p:sp>
    </p:spTree>
    <p:extLst>
      <p:ext uri="{BB962C8B-B14F-4D97-AF65-F5344CB8AC3E}">
        <p14:creationId xmlns:p14="http://schemas.microsoft.com/office/powerpoint/2010/main" val="414650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9" grpId="0"/>
      <p:bldP spid="30" grpId="0"/>
      <p:bldP spid="49" grpId="0"/>
      <p:bldP spid="50" grpId="0" animBg="1"/>
      <p:bldP spid="51" grpId="0"/>
      <p:bldP spid="54" grpId="0"/>
      <p:bldP spid="55" grpId="0"/>
      <p:bldP spid="56" grpId="0" animBg="1"/>
      <p:bldP spid="57" grpId="0" animBg="1"/>
      <p:bldP spid="58" grpId="0"/>
      <p:bldP spid="67" grpId="0"/>
      <p:bldP spid="69" grpId="0"/>
      <p:bldP spid="70" grpId="0"/>
      <p:bldP spid="72" grpId="0" animBg="1"/>
      <p:bldP spid="59" grpId="0"/>
      <p:bldP spid="60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75276" y="122872"/>
            <a:ext cx="6621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Dr. Saleem Rao - Fall 2024 – T 251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+mj-lt"/>
              </a:rPr>
              <a:t>Office: 6-147, </a:t>
            </a:r>
            <a:r>
              <a:rPr lang="en-US" b="1" dirty="0">
                <a:latin typeface="+mj-lt"/>
              </a:rPr>
              <a:t>email: saleemg@kfupm.edu.sa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A335B1-E394-4878-8EA1-C05EB61E1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95" y="1279425"/>
            <a:ext cx="9162688" cy="486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392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782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Stern-</a:t>
            </a:r>
            <a:r>
              <a:rPr lang="en-US" sz="32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Gerlach</a:t>
            </a:r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 Experiment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13037" y="868280"/>
            <a:ext cx="193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Spin state - a qubit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491840" y="2092035"/>
            <a:ext cx="1793261" cy="1261207"/>
            <a:chOff x="1246909" y="2078182"/>
            <a:chExt cx="1764146" cy="1200727"/>
          </a:xfrm>
        </p:grpSpPr>
        <p:sp>
          <p:nvSpPr>
            <p:cNvPr id="43" name="Rectangle 42"/>
            <p:cNvSpPr/>
            <p:nvPr/>
          </p:nvSpPr>
          <p:spPr>
            <a:xfrm>
              <a:off x="1246909" y="2078182"/>
              <a:ext cx="1764146" cy="1200727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93572" y="2355379"/>
              <a:ext cx="16305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Source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spin ½ particles</a:t>
              </a:r>
            </a:p>
          </p:txBody>
        </p:sp>
      </p:grpSp>
      <p:cxnSp>
        <p:nvCxnSpPr>
          <p:cNvPr id="45" name="Straight Arrow Connector 44"/>
          <p:cNvCxnSpPr>
            <a:stCxn id="43" idx="3"/>
          </p:cNvCxnSpPr>
          <p:nvPr/>
        </p:nvCxnSpPr>
        <p:spPr>
          <a:xfrm flipV="1">
            <a:off x="2285101" y="2332151"/>
            <a:ext cx="2108445" cy="390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255987" y="2574891"/>
            <a:ext cx="2117436" cy="129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255987" y="2715490"/>
            <a:ext cx="2125568" cy="67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3" idx="3"/>
          </p:cNvCxnSpPr>
          <p:nvPr/>
        </p:nvCxnSpPr>
        <p:spPr>
          <a:xfrm>
            <a:off x="2285101" y="2722639"/>
            <a:ext cx="2088322" cy="246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276657" y="3048063"/>
            <a:ext cx="2265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 of spin1/2 part.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429464" y="2156711"/>
            <a:ext cx="1718149" cy="11253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924335" y="1727302"/>
            <a:ext cx="67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SG-Z 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6141649" y="2355379"/>
            <a:ext cx="6582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141659" y="2978829"/>
            <a:ext cx="6490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6147613" y="1925824"/>
                <a:ext cx="11453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↑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613" y="1925824"/>
                <a:ext cx="1145314" cy="369332"/>
              </a:xfrm>
              <a:prstGeom prst="rect">
                <a:avLst/>
              </a:prstGeom>
              <a:blipFill>
                <a:blip r:embed="rId2"/>
                <a:stretch>
                  <a:fillRect l="-9574" t="-119672" r="-40426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6164451" y="2589175"/>
                <a:ext cx="11453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↓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451" y="2589175"/>
                <a:ext cx="1145314" cy="369332"/>
              </a:xfrm>
              <a:prstGeom prst="rect">
                <a:avLst/>
              </a:prstGeom>
              <a:blipFill>
                <a:blip r:embed="rId3"/>
                <a:stretch>
                  <a:fillRect l="-9574" t="-121667" r="-40426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/>
          <p:cNvSpPr txBox="1"/>
          <p:nvPr/>
        </p:nvSpPr>
        <p:spPr>
          <a:xfrm>
            <a:off x="6907003" y="2228496"/>
            <a:ext cx="574458" cy="3093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block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799177" y="2141277"/>
            <a:ext cx="1718149" cy="11253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294048" y="1711868"/>
            <a:ext cx="67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SG-Z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9508295" y="2350767"/>
            <a:ext cx="6582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9508305" y="2974217"/>
            <a:ext cx="6490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0738086" y="1851111"/>
            <a:ext cx="123142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???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487227" y="4858330"/>
            <a:ext cx="1793261" cy="1261207"/>
            <a:chOff x="1246909" y="2078182"/>
            <a:chExt cx="1764146" cy="1200727"/>
          </a:xfrm>
        </p:grpSpPr>
        <p:sp>
          <p:nvSpPr>
            <p:cNvPr id="60" name="Rectangle 59"/>
            <p:cNvSpPr/>
            <p:nvPr/>
          </p:nvSpPr>
          <p:spPr>
            <a:xfrm>
              <a:off x="1246909" y="2078182"/>
              <a:ext cx="1764146" cy="1200727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293572" y="2355379"/>
              <a:ext cx="16305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Source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spin ½ particles</a:t>
              </a:r>
            </a:p>
          </p:txBody>
        </p:sp>
      </p:grpSp>
      <p:cxnSp>
        <p:nvCxnSpPr>
          <p:cNvPr id="62" name="Straight Arrow Connector 61"/>
          <p:cNvCxnSpPr/>
          <p:nvPr/>
        </p:nvCxnSpPr>
        <p:spPr>
          <a:xfrm flipV="1">
            <a:off x="2305738" y="5098446"/>
            <a:ext cx="1947113" cy="390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2257316" y="5341186"/>
            <a:ext cx="1994720" cy="129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2257552" y="5481785"/>
            <a:ext cx="2002381" cy="67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2285586" y="5488934"/>
            <a:ext cx="1967294" cy="246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272044" y="5814358"/>
            <a:ext cx="2265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 of spin1/2 part.</a:t>
            </a:r>
          </a:p>
        </p:txBody>
      </p:sp>
      <p:sp>
        <p:nvSpPr>
          <p:cNvPr id="70" name="Rectangle 69"/>
          <p:cNvSpPr/>
          <p:nvPr/>
        </p:nvSpPr>
        <p:spPr>
          <a:xfrm>
            <a:off x="4315272" y="4926264"/>
            <a:ext cx="1718149" cy="11253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828098" y="4493597"/>
            <a:ext cx="67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SG-Z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045412" y="5121674"/>
            <a:ext cx="6582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6045422" y="5745124"/>
            <a:ext cx="6490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6051376" y="4692119"/>
                <a:ext cx="11453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↑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376" y="4692119"/>
                <a:ext cx="1145314" cy="369332"/>
              </a:xfrm>
              <a:prstGeom prst="rect">
                <a:avLst/>
              </a:prstGeom>
              <a:blipFill>
                <a:blip r:embed="rId4"/>
                <a:stretch>
                  <a:fillRect l="-10106" t="-121667" r="-39894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6068214" y="5355470"/>
                <a:ext cx="11453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↓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214" y="5355470"/>
                <a:ext cx="1145314" cy="369332"/>
              </a:xfrm>
              <a:prstGeom prst="rect">
                <a:avLst/>
              </a:prstGeom>
              <a:blipFill>
                <a:blip r:embed="rId5"/>
                <a:stretch>
                  <a:fillRect l="-9574" t="-121667" r="-40426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/>
          <p:cNvSpPr txBox="1"/>
          <p:nvPr/>
        </p:nvSpPr>
        <p:spPr>
          <a:xfrm>
            <a:off x="6709170" y="4994791"/>
            <a:ext cx="574458" cy="3093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block</a:t>
            </a:r>
          </a:p>
        </p:txBody>
      </p:sp>
      <p:sp>
        <p:nvSpPr>
          <p:cNvPr id="77" name="Rectangle 76"/>
          <p:cNvSpPr/>
          <p:nvPr/>
        </p:nvSpPr>
        <p:spPr>
          <a:xfrm>
            <a:off x="9751012" y="4907572"/>
            <a:ext cx="1718149" cy="11253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0108723" y="4505595"/>
            <a:ext cx="67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SG-Z 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11460130" y="5117062"/>
            <a:ext cx="6582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11460140" y="5740512"/>
            <a:ext cx="6490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10882963" y="4429700"/>
            <a:ext cx="123142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???</a:t>
            </a:r>
          </a:p>
        </p:txBody>
      </p:sp>
      <p:sp>
        <p:nvSpPr>
          <p:cNvPr id="82" name="Rectangle 81"/>
          <p:cNvSpPr/>
          <p:nvPr/>
        </p:nvSpPr>
        <p:spPr>
          <a:xfrm>
            <a:off x="7287314" y="4907572"/>
            <a:ext cx="1718149" cy="11253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782185" y="4478163"/>
            <a:ext cx="67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SG-X </a:t>
            </a:r>
          </a:p>
        </p:txBody>
      </p:sp>
      <p:cxnSp>
        <p:nvCxnSpPr>
          <p:cNvPr id="84" name="Straight Arrow Connector 83"/>
          <p:cNvCxnSpPr/>
          <p:nvPr/>
        </p:nvCxnSpPr>
        <p:spPr>
          <a:xfrm>
            <a:off x="8967765" y="5117062"/>
            <a:ext cx="2537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8992641" y="5740512"/>
            <a:ext cx="2502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V="1">
            <a:off x="6827173" y="2976979"/>
            <a:ext cx="969911" cy="1091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6709648" y="5734211"/>
            <a:ext cx="547489" cy="1091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9226039" y="4976503"/>
            <a:ext cx="574458" cy="3093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block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 flipV="1">
            <a:off x="9271013" y="5738834"/>
            <a:ext cx="255407" cy="1091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377165" y="1321760"/>
            <a:ext cx="3015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Double 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Stern-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Gerlach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setup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33740" y="4178870"/>
            <a:ext cx="4260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Double Z- and single X-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Stern-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Gerlach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/>
              <p:cNvSpPr/>
              <p:nvPr/>
            </p:nvSpPr>
            <p:spPr>
              <a:xfrm>
                <a:off x="8655183" y="6141448"/>
                <a:ext cx="1145314" cy="6802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1" name="Rectangle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5183" y="6141448"/>
                <a:ext cx="1145314" cy="6802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/>
              <p:cNvSpPr/>
              <p:nvPr/>
            </p:nvSpPr>
            <p:spPr>
              <a:xfrm>
                <a:off x="8680044" y="3948835"/>
                <a:ext cx="1145314" cy="6802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2" name="Rectangle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0044" y="3948835"/>
                <a:ext cx="1145314" cy="6802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 flipH="1">
            <a:off x="9126987" y="4620251"/>
            <a:ext cx="134950" cy="355667"/>
          </a:xfrm>
          <a:prstGeom prst="straightConnector1">
            <a:avLst/>
          </a:prstGeom>
          <a:ln w="19050">
            <a:solidFill>
              <a:srgbClr val="CC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1" idx="0"/>
          </p:cNvCxnSpPr>
          <p:nvPr/>
        </p:nvCxnSpPr>
        <p:spPr>
          <a:xfrm flipH="1" flipV="1">
            <a:off x="9128954" y="5814358"/>
            <a:ext cx="98886" cy="327090"/>
          </a:xfrm>
          <a:prstGeom prst="straightConnector1">
            <a:avLst/>
          </a:prstGeom>
          <a:ln w="28575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0412193" y="6350938"/>
            <a:ext cx="170219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/>
              <p:cNvSpPr/>
              <p:nvPr/>
            </p:nvSpPr>
            <p:spPr>
              <a:xfrm>
                <a:off x="9465278" y="2035777"/>
                <a:ext cx="11453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↑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4" name="Rectangle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78" y="2035777"/>
                <a:ext cx="1145314" cy="369332"/>
              </a:xfrm>
              <a:prstGeom prst="rect">
                <a:avLst/>
              </a:prstGeom>
              <a:blipFill>
                <a:blip r:embed="rId8"/>
                <a:stretch>
                  <a:fillRect l="-10106" t="-119672" r="-39894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/>
              <p:cNvSpPr/>
              <p:nvPr/>
            </p:nvSpPr>
            <p:spPr>
              <a:xfrm>
                <a:off x="11121096" y="4818210"/>
                <a:ext cx="11453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↑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5" name="Rectangle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1096" y="4818210"/>
                <a:ext cx="1145314" cy="369332"/>
              </a:xfrm>
              <a:prstGeom prst="rect">
                <a:avLst/>
              </a:prstGeom>
              <a:blipFill>
                <a:blip r:embed="rId9"/>
                <a:stretch>
                  <a:fillRect l="-9574" t="-119672" r="-40426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11121096" y="5415915"/>
                <a:ext cx="11453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↓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1096" y="5415915"/>
                <a:ext cx="1145314" cy="369332"/>
              </a:xfrm>
              <a:prstGeom prst="rect">
                <a:avLst/>
              </a:prstGeom>
              <a:blipFill>
                <a:blip r:embed="rId10"/>
                <a:stretch>
                  <a:fillRect l="-9574" t="-119672" r="-40426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9465278" y="2618293"/>
                <a:ext cx="11453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↓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78" y="2618293"/>
                <a:ext cx="1145314" cy="369332"/>
              </a:xfrm>
              <a:prstGeom prst="rect">
                <a:avLst/>
              </a:prstGeom>
              <a:blipFill>
                <a:blip r:embed="rId11"/>
                <a:stretch>
                  <a:fillRect l="-10106" t="-121667" r="-39894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277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 animBg="1"/>
      <p:bldP spid="71" grpId="0"/>
      <p:bldP spid="74" grpId="0"/>
      <p:bldP spid="75" grpId="0"/>
      <p:bldP spid="76" grpId="0" animBg="1"/>
      <p:bldP spid="77" grpId="0" animBg="1"/>
      <p:bldP spid="78" grpId="0"/>
      <p:bldP spid="82" grpId="0" animBg="1"/>
      <p:bldP spid="83" grpId="0"/>
      <p:bldP spid="87" grpId="0" animBg="1"/>
      <p:bldP spid="90" grpId="0"/>
      <p:bldP spid="91" grpId="0"/>
      <p:bldP spid="92" grpId="0"/>
      <p:bldP spid="94" grpId="0"/>
      <p:bldP spid="95" grpId="0"/>
      <p:bldP spid="96" grpId="0"/>
      <p:bldP spid="9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3E09A-87DA-45B3-875F-C18A125B8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748" y="262130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Back Up</a:t>
            </a:r>
          </a:p>
        </p:txBody>
      </p:sp>
    </p:spTree>
    <p:extLst>
      <p:ext uri="{BB962C8B-B14F-4D97-AF65-F5344CB8AC3E}">
        <p14:creationId xmlns:p14="http://schemas.microsoft.com/office/powerpoint/2010/main" val="27588383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0399"/>
            <a:ext cx="10515600" cy="61393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Comic Sans MS" panose="030F0702030302020204" pitchFamily="66" charset="0"/>
              </a:rPr>
              <a:t>Basic Principals of Quantum Mechanics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26161"/>
                <a:ext cx="10698018" cy="438596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According to the principles of quantum mechanics, systems are set to a definite state only </a:t>
                </a:r>
                <a:r>
                  <a:rPr lang="en-US" dirty="0">
                    <a:solidFill>
                      <a:srgbClr val="C00000"/>
                    </a:solidFill>
                  </a:rPr>
                  <a:t>once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rgbClr val="C00000"/>
                    </a:solidFill>
                  </a:rPr>
                  <a:t>they are measured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Before a measurement, systems are in an indeterminate state </a:t>
                </a:r>
                <a:r>
                  <a:rPr lang="en-US" dirty="0">
                    <a:sym typeface="Symbol" panose="05050102010706020507" pitchFamily="18" charset="2"/>
                  </a:rPr>
                  <a:t></a:t>
                </a:r>
                <a:r>
                  <a:rPr lang="en-US" dirty="0"/>
                  <a:t>; after we measure them, they are in a definite state</a:t>
                </a:r>
              </a:p>
              <a:p>
                <a:endParaRPr lang="en-US" dirty="0"/>
              </a:p>
              <a:p>
                <a:r>
                  <a:rPr lang="en-US" dirty="0"/>
                  <a:t>If we have a system that can take </a:t>
                </a:r>
                <a:r>
                  <a:rPr lang="en-US" dirty="0">
                    <a:solidFill>
                      <a:srgbClr val="0000FF"/>
                    </a:solidFill>
                  </a:rPr>
                  <a:t>on one of two discrete states </a:t>
                </a:r>
                <a:r>
                  <a:rPr lang="en-US" dirty="0"/>
                  <a:t>when measured, we can represent the two states in Dirac notation 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dirty="0"/>
                  <a:t> and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We can then represent a </a:t>
                </a:r>
                <a:r>
                  <a:rPr lang="en-US" b="1" dirty="0">
                    <a:solidFill>
                      <a:srgbClr val="C00000"/>
                    </a:solidFill>
                  </a:rPr>
                  <a:t>superposition of states</a:t>
                </a:r>
                <a:r>
                  <a:rPr lang="en-US" dirty="0"/>
                  <a:t> as a linear combination of these states, such as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26161"/>
                <a:ext cx="10698018" cy="4385960"/>
              </a:xfrm>
              <a:blipFill>
                <a:blip r:embed="rId2"/>
                <a:stretch>
                  <a:fillRect l="-912" t="-2778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29360" y="5749532"/>
                <a:ext cx="24099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𝜓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𝛼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𝛽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360" y="5749532"/>
                <a:ext cx="2409955" cy="369332"/>
              </a:xfrm>
              <a:prstGeom prst="rect">
                <a:avLst/>
              </a:prstGeom>
              <a:blipFill>
                <a:blip r:embed="rId3"/>
                <a:stretch>
                  <a:fillRect l="-8081" t="-173770" r="-29040" b="-255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109089" y="5857580"/>
                <a:ext cx="2398798" cy="635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𝜓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089" y="5857580"/>
                <a:ext cx="2398798" cy="6357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956216" y="6073002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878130" y="6288272"/>
                <a:ext cx="24411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𝛼</m:t>
                            </m:r>
                          </m:e>
                        </m:d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𝛽</m:t>
                            </m:r>
                          </m:e>
                        </m:d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=1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130" y="6288272"/>
                <a:ext cx="2441117" cy="369332"/>
              </a:xfrm>
              <a:prstGeom prst="rect">
                <a:avLst/>
              </a:prstGeom>
              <a:blipFill>
                <a:blip r:embed="rId5"/>
                <a:stretch>
                  <a:fillRect l="-199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677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679162"/>
            <a:ext cx="10515600" cy="63240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omic Sans MS" panose="030F0702030302020204" pitchFamily="66" charset="0"/>
              </a:rPr>
              <a:t>Quantum Physics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3354" y="1905521"/>
            <a:ext cx="1000529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33333"/>
                </a:solidFill>
                <a:latin typeface="franklin-gothic-urw"/>
              </a:rPr>
              <a:t>Ever since its invention in the 1920s, quantum physics has given rise to </a:t>
            </a:r>
            <a:r>
              <a:rPr lang="en-US" sz="2000" dirty="0">
                <a:solidFill>
                  <a:srgbClr val="0000FF"/>
                </a:solidFill>
                <a:latin typeface="franklin-gothic-urw"/>
              </a:rPr>
              <a:t>countless discussions about its meaning and about how to interpret the theory correctly.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333333"/>
              </a:solidFill>
              <a:latin typeface="franklin-gothic-urw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33333"/>
                </a:solidFill>
                <a:latin typeface="franklin-gothic-urw"/>
              </a:rPr>
              <a:t>These discussions focus on issues like the Einstein-</a:t>
            </a:r>
            <a:r>
              <a:rPr lang="en-US" sz="2000" dirty="0" err="1">
                <a:solidFill>
                  <a:srgbClr val="333333"/>
                </a:solidFill>
                <a:latin typeface="franklin-gothic-urw"/>
              </a:rPr>
              <a:t>Podolsky</a:t>
            </a:r>
            <a:r>
              <a:rPr lang="en-US" sz="2000" dirty="0">
                <a:solidFill>
                  <a:srgbClr val="333333"/>
                </a:solidFill>
                <a:latin typeface="franklin-gothic-urw"/>
              </a:rPr>
              <a:t>-Rosen (EPR) paradox, quantum </a:t>
            </a:r>
            <a:r>
              <a:rPr lang="en-US" sz="2000" b="1" dirty="0">
                <a:solidFill>
                  <a:srgbClr val="333333"/>
                </a:solidFill>
                <a:latin typeface="franklin-gothic-urw"/>
              </a:rPr>
              <a:t>non-locality</a:t>
            </a:r>
            <a:r>
              <a:rPr lang="en-US" sz="2000" dirty="0">
                <a:solidFill>
                  <a:srgbClr val="333333"/>
                </a:solidFill>
                <a:latin typeface="franklin-gothic-urw"/>
              </a:rPr>
              <a:t> and the role of </a:t>
            </a:r>
            <a:r>
              <a:rPr lang="en-US" sz="2000" b="1" dirty="0">
                <a:solidFill>
                  <a:srgbClr val="333333"/>
                </a:solidFill>
                <a:latin typeface="franklin-gothic-urw"/>
              </a:rPr>
              <a:t>measurement in quantum physics.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333333"/>
              </a:solidFill>
              <a:latin typeface="franklin-gothic-urw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33333"/>
                </a:solidFill>
                <a:latin typeface="franklin-gothic-urw"/>
              </a:rPr>
              <a:t>In recent years, however, research into the very foundations of quantum mechanics has also led to a new field – </a:t>
            </a:r>
            <a:r>
              <a:rPr lang="en-US" sz="2000" b="1" dirty="0">
                <a:solidFill>
                  <a:srgbClr val="333333"/>
                </a:solidFill>
                <a:latin typeface="franklin-gothic-urw"/>
              </a:rPr>
              <a:t>quantum information technology</a:t>
            </a:r>
            <a:r>
              <a:rPr lang="en-US" sz="2000" dirty="0">
                <a:solidFill>
                  <a:srgbClr val="333333"/>
                </a:solidFill>
                <a:latin typeface="franklin-gothic-urw"/>
              </a:rPr>
              <a:t>.</a:t>
            </a:r>
          </a:p>
          <a:p>
            <a:r>
              <a:rPr lang="en-US" sz="2000" dirty="0">
                <a:solidFill>
                  <a:srgbClr val="333333"/>
                </a:solidFill>
                <a:latin typeface="franklin-gothic-urw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33333"/>
                </a:solidFill>
                <a:latin typeface="franklin-gothic-urw"/>
              </a:rPr>
              <a:t>The use of quantum physics could </a:t>
            </a:r>
            <a:r>
              <a:rPr lang="en-US" sz="2000" b="1" dirty="0">
                <a:solidFill>
                  <a:srgbClr val="333333"/>
                </a:solidFill>
                <a:latin typeface="franklin-gothic-urw"/>
              </a:rPr>
              <a:t>revolutionize</a:t>
            </a:r>
            <a:r>
              <a:rPr lang="en-US" sz="2000" dirty="0">
                <a:solidFill>
                  <a:srgbClr val="333333"/>
                </a:solidFill>
                <a:latin typeface="franklin-gothic-urw"/>
              </a:rPr>
              <a:t> the way we communicate and process information.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383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66633</TotalTime>
  <Words>8014</Words>
  <Application>Microsoft Office PowerPoint</Application>
  <PresentationFormat>Widescreen</PresentationFormat>
  <Paragraphs>1130</Paragraphs>
  <Slides>82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106" baseType="lpstr">
      <vt:lpstr>ＭＳ Ｐゴシック</vt:lpstr>
      <vt:lpstr>AL-Mohanad</vt:lpstr>
      <vt:lpstr>Arial</vt:lpstr>
      <vt:lpstr>Arial Rounded MT Bold</vt:lpstr>
      <vt:lpstr>Calibri</vt:lpstr>
      <vt:lpstr>Calibri Light</vt:lpstr>
      <vt:lpstr>Cambria Math</vt:lpstr>
      <vt:lpstr>Century</vt:lpstr>
      <vt:lpstr>Comic Sans MS</vt:lpstr>
      <vt:lpstr>franklin-gothic-urw</vt:lpstr>
      <vt:lpstr>Hacen Tunisia</vt:lpstr>
      <vt:lpstr>Hacen Tunisia Lt</vt:lpstr>
      <vt:lpstr>Harrington</vt:lpstr>
      <vt:lpstr>Ink Free</vt:lpstr>
      <vt:lpstr>Jokerman</vt:lpstr>
      <vt:lpstr>New York</vt:lpstr>
      <vt:lpstr>Open Sans</vt:lpstr>
      <vt:lpstr>Symbol</vt:lpstr>
      <vt:lpstr>Times New Roman</vt:lpstr>
      <vt:lpstr>Tms Rmn</vt:lpstr>
      <vt:lpstr>Traditional Arabic</vt:lpstr>
      <vt:lpstr>Wingdings</vt:lpstr>
      <vt:lpstr>Office Theme</vt:lpstr>
      <vt:lpstr>Custom Design</vt:lpstr>
      <vt:lpstr>PHYS 512</vt:lpstr>
      <vt:lpstr>To understand/use a Quantum Computer we need to know </vt:lpstr>
      <vt:lpstr>Course Objectives</vt:lpstr>
      <vt:lpstr>Course Outline</vt:lpstr>
      <vt:lpstr>Course Learning Outcomes (CLO)</vt:lpstr>
      <vt:lpstr>Topics Covered</vt:lpstr>
      <vt:lpstr>PowerPoint Presentation</vt:lpstr>
      <vt:lpstr>PowerPoint Presentation</vt:lpstr>
      <vt:lpstr>Quantum Physics</vt:lpstr>
      <vt:lpstr>Quantum Computing</vt:lpstr>
      <vt:lpstr>Quantum Computing – a misconception</vt:lpstr>
      <vt:lpstr>Quantum Computer We Need for………</vt:lpstr>
      <vt:lpstr>Quantum Computing Technology – what is special </vt:lpstr>
      <vt:lpstr>What is Quantum Computer</vt:lpstr>
      <vt:lpstr>How Different is Quantum Computing from Classical Computing</vt:lpstr>
      <vt:lpstr>Classical and Quantum Computing </vt:lpstr>
      <vt:lpstr>Exponentially Large Computing Power of Quantum Computer </vt:lpstr>
      <vt:lpstr>Exponential Scaling /Increase (Most of the real system grows exponentially and to solve them you QC) </vt:lpstr>
      <vt:lpstr>Nature is Classical or Quantum Mechanical?</vt:lpstr>
      <vt:lpstr>Quantum State and Measurements</vt:lpstr>
      <vt:lpstr>Classical and Quantum States</vt:lpstr>
      <vt:lpstr>Superposition of States</vt:lpstr>
      <vt:lpstr>Superposition Concept by Flipping a Coin</vt:lpstr>
      <vt:lpstr>Flip two Coins</vt:lpstr>
      <vt:lpstr>Now Consider a Die </vt:lpstr>
      <vt:lpstr>Quantum Computing is Probabilistic NOT Deterministic </vt:lpstr>
      <vt:lpstr>Consider three Qubits </vt:lpstr>
      <vt:lpstr>Superposition and Measurements </vt:lpstr>
      <vt:lpstr>Measurement outcomes of a Superposition State (of a quantum system/state)</vt:lpstr>
      <vt:lpstr>Measurement outcomes of a Superposition State (of a quantum system/state)</vt:lpstr>
      <vt:lpstr>Creation of Superposition States: Quantum Gates  </vt:lpstr>
      <vt:lpstr>Intro to Quantum Information and Computing</vt:lpstr>
      <vt:lpstr>What is Qubit Simply a  two level system</vt:lpstr>
      <vt:lpstr>Summary of Lecture 01</vt:lpstr>
      <vt:lpstr>Probabilities concept Classically and Quant Mech. </vt:lpstr>
      <vt:lpstr>Schrodinger’s cat Dead or alive or both</vt:lpstr>
      <vt:lpstr>PowerPoint Presentation</vt:lpstr>
      <vt:lpstr>Quantization of Physical Quantities?</vt:lpstr>
      <vt:lpstr>Quantization of Physical Quantities?</vt:lpstr>
      <vt:lpstr>Quantization of Physical Quantities?</vt:lpstr>
      <vt:lpstr>Quantization of Physical Quantities?</vt:lpstr>
      <vt:lpstr>What is Qubit Simply a  two level system</vt:lpstr>
      <vt:lpstr>What is Qubit a two level ^ Quantum system</vt:lpstr>
      <vt:lpstr>What is Qubit a two level ^ Quantum system</vt:lpstr>
      <vt:lpstr>Quantization and Superposition </vt:lpstr>
      <vt:lpstr>Entangled States</vt:lpstr>
      <vt:lpstr>What is Entanglement? </vt:lpstr>
      <vt:lpstr>Quantum Computing</vt:lpstr>
      <vt:lpstr>Qubit of an ‘artificial atom’</vt:lpstr>
      <vt:lpstr>Quantum Information Processing: The Challenge  </vt:lpstr>
      <vt:lpstr>Qubit of an ‘artificial atom’</vt:lpstr>
      <vt:lpstr>Introduction to Quantum Mechanics</vt:lpstr>
      <vt:lpstr>Introduction to Quantum Mechanics</vt:lpstr>
      <vt:lpstr>Number of Photons generated by a lamp</vt:lpstr>
      <vt:lpstr>Young’s Double Slit Experiment (light)</vt:lpstr>
      <vt:lpstr>Young’s Double Slit Experiment (with electrons)</vt:lpstr>
      <vt:lpstr>PowerPoint Presentation</vt:lpstr>
      <vt:lpstr>Young’s Double Slit Experiment</vt:lpstr>
      <vt:lpstr>Young’s Double Slit Experiment</vt:lpstr>
      <vt:lpstr>Summary: Under what conditions Young’s Double Slit Experiment will give inference/ fringe patterns </vt:lpstr>
      <vt:lpstr>Single Photon Quantum Interference </vt:lpstr>
      <vt:lpstr>Single Photon Quantum Interference </vt:lpstr>
      <vt:lpstr>PowerPoint Presentation</vt:lpstr>
      <vt:lpstr>PowerPoint Presentation</vt:lpstr>
      <vt:lpstr>Single Photon Quantum Interference </vt:lpstr>
      <vt:lpstr>PowerPoint Presentation</vt:lpstr>
      <vt:lpstr>PowerPoint Presentation</vt:lpstr>
      <vt:lpstr>PowerPoint Presentation</vt:lpstr>
      <vt:lpstr>Light-Polarization based Qubit</vt:lpstr>
      <vt:lpstr>Light-Polarization based Qubit</vt:lpstr>
      <vt:lpstr>Polarization-light based Qubit</vt:lpstr>
      <vt:lpstr>Light-Polarization based Qubit (beam splitter that polarizes the light)</vt:lpstr>
      <vt:lpstr>Light-Polarization based Qubit (beam splitter that polarizes the light)</vt:lpstr>
      <vt:lpstr>Vector Algebra </vt:lpstr>
      <vt:lpstr>Vector Algebra </vt:lpstr>
      <vt:lpstr>Stern-Gerlach Experiment</vt:lpstr>
      <vt:lpstr>Stern-Gerlach Experiment</vt:lpstr>
      <vt:lpstr>Stern-Gerlach Experiment</vt:lpstr>
      <vt:lpstr>Stern-Gerlach Experiment</vt:lpstr>
      <vt:lpstr>Stern-Gerlach Experiment</vt:lpstr>
      <vt:lpstr>Back Up</vt:lpstr>
      <vt:lpstr>Basic Principals of Quantum Mechanics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471</dc:title>
  <dc:creator>Saleem Rao</dc:creator>
  <cp:lastModifiedBy>Saleem Ghaffar Rao</cp:lastModifiedBy>
  <cp:revision>243</cp:revision>
  <dcterms:created xsi:type="dcterms:W3CDTF">2019-11-25T16:59:04Z</dcterms:created>
  <dcterms:modified xsi:type="dcterms:W3CDTF">2025-09-01T15:21:56Z</dcterms:modified>
</cp:coreProperties>
</file>